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6"/>
  </p:notesMasterIdLst>
  <p:sldIdLst>
    <p:sldId id="256" r:id="rId2"/>
    <p:sldId id="257" r:id="rId3"/>
    <p:sldId id="335" r:id="rId4"/>
    <p:sldId id="271" r:id="rId5"/>
    <p:sldId id="337" r:id="rId6"/>
    <p:sldId id="338" r:id="rId7"/>
    <p:sldId id="274" r:id="rId8"/>
    <p:sldId id="275" r:id="rId9"/>
    <p:sldId id="276" r:id="rId10"/>
    <p:sldId id="278" r:id="rId11"/>
    <p:sldId id="336" r:id="rId12"/>
    <p:sldId id="339" r:id="rId13"/>
    <p:sldId id="341" r:id="rId14"/>
    <p:sldId id="340" r:id="rId15"/>
    <p:sldId id="350" r:id="rId16"/>
    <p:sldId id="345" r:id="rId17"/>
    <p:sldId id="352" r:id="rId18"/>
    <p:sldId id="343" r:id="rId19"/>
    <p:sldId id="351" r:id="rId20"/>
    <p:sldId id="347" r:id="rId21"/>
    <p:sldId id="353" r:id="rId22"/>
    <p:sldId id="349" r:id="rId23"/>
    <p:sldId id="354" r:id="rId24"/>
    <p:sldId id="334" r:id="rId25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9" autoAdjust="0"/>
    <p:restoredTop sz="89140" autoAdjust="0"/>
  </p:normalViewPr>
  <p:slideViewPr>
    <p:cSldViewPr snapToGrid="0" snapToObjects="1">
      <p:cViewPr>
        <p:scale>
          <a:sx n="100" d="100"/>
          <a:sy n="100" d="100"/>
        </p:scale>
        <p:origin x="1696" y="8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55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E296F-1A0F-8E41-84B7-16A6D58E7CFD}" type="datetimeFigureOut">
              <a:rPr lang="en-US" smtClean="0"/>
              <a:t>7/11/16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7832-FA4C-FA4C-9D28-20B9079E2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7832-FA4C-FA4C-9D28-20B9079E21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4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</a:t>
            </a:r>
            <a:r>
              <a:rPr lang="en-US" baseline="0" dirty="0" smtClean="0"/>
              <a:t> than half of Cyverse web service tools contributed by 1’ author. I’ll wager similar number at Galaxy toolshed, various Docker repos for science.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7832-FA4C-FA4C-9D28-20B9079E21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06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</a:t>
            </a:r>
            <a:r>
              <a:rPr lang="en-US" baseline="0" dirty="0" smtClean="0"/>
              <a:t> than half of Cyverse web service tools contributed by 1’ author. I’ll wager similar number at Galaxy toolshed, various Docker repos for science.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7832-FA4C-FA4C-9D28-20B9079E21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1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Driven by BIG DATA and its relentless adoption by non-traditional users of Scientific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7832-FA4C-FA4C-9D28-20B9079E21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7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Calibri" charset="0"/>
              </a:rPr>
              <a:t>Everyone’s generating TERASCALE DATA</a:t>
            </a:r>
            <a:endParaRPr lang="en-US" b="0" baseline="0" dirty="0" smtClean="0"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+mn-lt"/>
              </a:rPr>
              <a:t>Data spread is real</a:t>
            </a:r>
            <a:endParaRPr lang="en-US" b="0" baseline="0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66C7B-BA9E-2740-8022-95FAB8A063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6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Calibri" charset="0"/>
              </a:rPr>
              <a:t>NOBODY WANTS TO DO CAPEX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66C7B-BA9E-2740-8022-95FAB8A063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6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EVERYBODY IS COMPUTING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AA0E3-96AB-EB49-8B28-C1B45D3208B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6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AA0E3-96AB-EB49-8B28-C1B45D3208B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93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AA0E3-96AB-EB49-8B28-C1B45D3208B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43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technologies available to them. Train folks how to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7832-FA4C-FA4C-9D28-20B9079E21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9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drivers</a:t>
            </a:r>
            <a:r>
              <a:rPr lang="en-US" baseline="0" dirty="0" smtClean="0"/>
              <a:t> for computational biology are the same as for laboratory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7832-FA4C-FA4C-9D28-20B9079E21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444" y="1524007"/>
            <a:ext cx="6974761" cy="1844381"/>
          </a:xfrm>
        </p:spPr>
        <p:txBody>
          <a:bodyPr anchor="b">
            <a:norm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dirty="0" smtClean="0"/>
              <a:t>Click to edit Master </a:t>
            </a:r>
            <a:r>
              <a:rPr lang="en-US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444" y="3545840"/>
            <a:ext cx="6974761" cy="104648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>
                    <a:lumMod val="95000"/>
                  </a:schemeClr>
                </a:solidFill>
              </a:defRPr>
            </a:lvl1pPr>
            <a:lvl2pPr marL="3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55057" y="4769779"/>
            <a:ext cx="991859" cy="273844"/>
          </a:xfrm>
          <a:prstGeom prst="rect">
            <a:avLst/>
          </a:prstGeom>
        </p:spPr>
        <p:txBody>
          <a:bodyPr/>
          <a:lstStyle/>
          <a:p>
            <a:fld id="{4A7E460B-78BE-0F40-A8BA-EFD34A621F90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363165" y="4769786"/>
            <a:ext cx="656339" cy="27384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307982" y="4769786"/>
            <a:ext cx="2935" cy="334207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12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2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74" indent="0">
              <a:buNone/>
              <a:defRPr sz="1200"/>
            </a:lvl2pPr>
            <a:lvl3pPr marL="685750" indent="0">
              <a:buNone/>
              <a:defRPr sz="1200"/>
            </a:lvl3pPr>
            <a:lvl4pPr marL="1028624" indent="0">
              <a:buNone/>
              <a:defRPr sz="1200"/>
            </a:lvl4pPr>
            <a:lvl5pPr marL="1371498" indent="0">
              <a:buNone/>
              <a:defRPr sz="1200"/>
            </a:lvl5pPr>
            <a:lvl6pPr marL="1714372" indent="0">
              <a:buNone/>
              <a:defRPr sz="1200"/>
            </a:lvl6pPr>
            <a:lvl7pPr marL="2057247" indent="0">
              <a:buNone/>
              <a:defRPr sz="1200"/>
            </a:lvl7pPr>
            <a:lvl8pPr marL="2400120" indent="0">
              <a:buNone/>
              <a:defRPr sz="1200"/>
            </a:lvl8pPr>
            <a:lvl9pPr marL="2742994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2882900"/>
            <a:ext cx="7677359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874" indent="0">
              <a:buFontTx/>
              <a:buNone/>
              <a:defRPr/>
            </a:lvl2pPr>
            <a:lvl3pPr marL="685750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5057" y="4769779"/>
            <a:ext cx="991859" cy="273844"/>
          </a:xfrm>
          <a:prstGeom prst="rect">
            <a:avLst/>
          </a:prstGeom>
        </p:spPr>
        <p:txBody>
          <a:bodyPr/>
          <a:lstStyle/>
          <a:p>
            <a:fld id="{52E8FC10-51BC-6447-8112-39981F0A8404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3165" y="4769786"/>
            <a:ext cx="656339" cy="27384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5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95000"/>
                  </a:schemeClr>
                </a:solidFill>
              </a:defRPr>
            </a:lvl1pPr>
            <a:lvl2pPr marL="342874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4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299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5057" y="4769779"/>
            <a:ext cx="991859" cy="273844"/>
          </a:xfrm>
          <a:prstGeom prst="rect">
            <a:avLst/>
          </a:prstGeom>
        </p:spPr>
        <p:txBody>
          <a:bodyPr/>
          <a:lstStyle/>
          <a:p>
            <a:fld id="{3850C398-FA3F-0E44-8199-950363F23E50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3165" y="4769786"/>
            <a:ext cx="656339" cy="27384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5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874" indent="0">
              <a:buFontTx/>
              <a:buNone/>
              <a:defRPr/>
            </a:lvl2pPr>
            <a:lvl3pPr marL="685750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95000"/>
                  </a:schemeClr>
                </a:solidFill>
              </a:defRPr>
            </a:lvl1pPr>
            <a:lvl2pPr marL="342874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4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299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5057" y="4769779"/>
            <a:ext cx="991859" cy="273844"/>
          </a:xfrm>
          <a:prstGeom prst="rect">
            <a:avLst/>
          </a:prstGeom>
        </p:spPr>
        <p:txBody>
          <a:bodyPr/>
          <a:lstStyle/>
          <a:p>
            <a:fld id="{DBE1B6EB-C05E-6647-9B42-9AE48D356065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3165" y="4769786"/>
            <a:ext cx="656339" cy="27384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407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4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85000"/>
                  </a:schemeClr>
                </a:solidFill>
              </a:defRPr>
            </a:lvl1pPr>
            <a:lvl2pPr marL="342874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4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299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5057" y="4769779"/>
            <a:ext cx="991859" cy="273844"/>
          </a:xfrm>
          <a:prstGeom prst="rect">
            <a:avLst/>
          </a:prstGeom>
        </p:spPr>
        <p:txBody>
          <a:bodyPr/>
          <a:lstStyle/>
          <a:p>
            <a:fld id="{A06E9078-E5B8-9C4C-9032-02911E06F98D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3165" y="4769786"/>
            <a:ext cx="656339" cy="27384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65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5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85000"/>
                  </a:schemeClr>
                </a:solidFill>
              </a:defRPr>
            </a:lvl1pPr>
            <a:lvl2pPr marL="342874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4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299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5057" y="4769779"/>
            <a:ext cx="991859" cy="273844"/>
          </a:xfrm>
          <a:prstGeom prst="rect">
            <a:avLst/>
          </a:prstGeom>
        </p:spPr>
        <p:txBody>
          <a:bodyPr/>
          <a:lstStyle/>
          <a:p>
            <a:fld id="{B918FF77-CD36-3444-BDD6-798306F3306F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3165" y="4769786"/>
            <a:ext cx="656339" cy="27384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152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5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95000"/>
                  </a:schemeClr>
                </a:solidFill>
              </a:defRPr>
            </a:lvl1pPr>
            <a:lvl2pPr marL="342874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4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299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5057" y="4769779"/>
            <a:ext cx="991859" cy="273844"/>
          </a:xfrm>
          <a:prstGeom prst="rect">
            <a:avLst/>
          </a:prstGeom>
        </p:spPr>
        <p:txBody>
          <a:bodyPr/>
          <a:lstStyle/>
          <a:p>
            <a:fld id="{8B6D7AC8-17A7-254A-AD89-0D1DF2695A91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3165" y="4769786"/>
            <a:ext cx="656339" cy="27384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38" y="276859"/>
            <a:ext cx="8214281" cy="607061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5057" y="4769779"/>
            <a:ext cx="991859" cy="273844"/>
          </a:xfrm>
          <a:prstGeom prst="rect">
            <a:avLst/>
          </a:prstGeom>
        </p:spPr>
        <p:txBody>
          <a:bodyPr/>
          <a:lstStyle/>
          <a:p>
            <a:fld id="{D3EDAD2C-2454-DB43-A21D-B17C669E4F3F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63165" y="4769786"/>
            <a:ext cx="656339" cy="27384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6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5057" y="4769779"/>
            <a:ext cx="991859" cy="273844"/>
          </a:xfrm>
          <a:prstGeom prst="rect">
            <a:avLst/>
          </a:prstGeom>
        </p:spPr>
        <p:txBody>
          <a:bodyPr/>
          <a:lstStyle/>
          <a:p>
            <a:fld id="{A4A1F657-25C7-444D-B3CD-D8A0A52AC1E1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3165" y="4769786"/>
            <a:ext cx="656339" cy="27384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7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5057" y="4769779"/>
            <a:ext cx="991859" cy="273844"/>
          </a:xfrm>
          <a:prstGeom prst="rect">
            <a:avLst/>
          </a:prstGeom>
        </p:spPr>
        <p:txBody>
          <a:bodyPr/>
          <a:lstStyle/>
          <a:p>
            <a:fld id="{8570E6FA-212A-C840-83B1-5042E1EBA927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3165" y="4769786"/>
            <a:ext cx="656339" cy="27384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8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3" y="514351"/>
            <a:ext cx="3906437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421" y="514351"/>
            <a:ext cx="3954778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5057" y="4769779"/>
            <a:ext cx="991859" cy="273844"/>
          </a:xfrm>
          <a:prstGeom prst="rect">
            <a:avLst/>
          </a:prstGeom>
        </p:spPr>
        <p:txBody>
          <a:bodyPr/>
          <a:lstStyle/>
          <a:p>
            <a:fld id="{91B89013-AECC-7E48-8D1C-702C2FABB250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3165" y="4769786"/>
            <a:ext cx="656339" cy="27384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7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2" y="514350"/>
            <a:ext cx="3697825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874" indent="0">
              <a:buNone/>
              <a:defRPr sz="1500" b="1"/>
            </a:lvl2pPr>
            <a:lvl3pPr marL="685750" indent="0">
              <a:buNone/>
              <a:defRPr sz="1351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2" indent="0">
              <a:buNone/>
              <a:defRPr sz="1200" b="1"/>
            </a:lvl6pPr>
            <a:lvl7pPr marL="2057247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4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63" y="952897"/>
            <a:ext cx="3926757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6672" y="514350"/>
            <a:ext cx="376936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874" indent="0">
              <a:buNone/>
              <a:defRPr sz="1500" b="1"/>
            </a:lvl2pPr>
            <a:lvl3pPr marL="685750" indent="0">
              <a:buNone/>
              <a:defRPr sz="1351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2" indent="0">
              <a:buNone/>
              <a:defRPr sz="1200" b="1"/>
            </a:lvl6pPr>
            <a:lvl7pPr marL="2057247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2479" y="946546"/>
            <a:ext cx="3982719" cy="2272904"/>
          </a:xfrm>
        </p:spPr>
        <p:txBody>
          <a:bodyPr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55057" y="4769779"/>
            <a:ext cx="991859" cy="273844"/>
          </a:xfrm>
          <a:prstGeom prst="rect">
            <a:avLst/>
          </a:prstGeom>
        </p:spPr>
        <p:txBody>
          <a:bodyPr/>
          <a:lstStyle/>
          <a:p>
            <a:fld id="{8C3787B8-183E-E24B-B274-687D32E18627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63165" y="4769786"/>
            <a:ext cx="656339" cy="27384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9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55057" y="4769779"/>
            <a:ext cx="991859" cy="273844"/>
          </a:xfrm>
          <a:prstGeom prst="rect">
            <a:avLst/>
          </a:prstGeom>
        </p:spPr>
        <p:txBody>
          <a:bodyPr/>
          <a:lstStyle/>
          <a:p>
            <a:fld id="{E1C1F997-C954-2E4F-95FD-E08A2C76829C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3165" y="4769786"/>
            <a:ext cx="656339" cy="27384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4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79" y="514350"/>
            <a:ext cx="3049406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0" y="514350"/>
            <a:ext cx="4719240" cy="398145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7279" y="1657350"/>
            <a:ext cx="3049406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874" indent="0">
              <a:buNone/>
              <a:defRPr sz="900"/>
            </a:lvl2pPr>
            <a:lvl3pPr marL="685750" indent="0">
              <a:buNone/>
              <a:defRPr sz="751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2" indent="0">
              <a:buNone/>
              <a:defRPr sz="675"/>
            </a:lvl6pPr>
            <a:lvl7pPr marL="2057247" indent="0">
              <a:buNone/>
              <a:defRPr sz="675"/>
            </a:lvl7pPr>
            <a:lvl8pPr marL="2400120" indent="0">
              <a:buNone/>
              <a:defRPr sz="675"/>
            </a:lvl8pPr>
            <a:lvl9pPr marL="2742994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5057" y="4769779"/>
            <a:ext cx="991859" cy="273844"/>
          </a:xfrm>
          <a:prstGeom prst="rect">
            <a:avLst/>
          </a:prstGeom>
        </p:spPr>
        <p:txBody>
          <a:bodyPr/>
          <a:lstStyle/>
          <a:p>
            <a:fld id="{ACCFA308-CB83-2D4C-8550-EBA691918C4D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3165" y="4769786"/>
            <a:ext cx="656339" cy="27384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0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029" y="1085850"/>
            <a:ext cx="4821056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61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74" indent="0">
              <a:buNone/>
              <a:defRPr sz="1200"/>
            </a:lvl2pPr>
            <a:lvl3pPr marL="685750" indent="0">
              <a:buNone/>
              <a:defRPr sz="1200"/>
            </a:lvl3pPr>
            <a:lvl4pPr marL="1028624" indent="0">
              <a:buNone/>
              <a:defRPr sz="1200"/>
            </a:lvl4pPr>
            <a:lvl5pPr marL="1371498" indent="0">
              <a:buNone/>
              <a:defRPr sz="1200"/>
            </a:lvl5pPr>
            <a:lvl6pPr marL="1714372" indent="0">
              <a:buNone/>
              <a:defRPr sz="1200"/>
            </a:lvl6pPr>
            <a:lvl7pPr marL="2057247" indent="0">
              <a:buNone/>
              <a:defRPr sz="1200"/>
            </a:lvl7pPr>
            <a:lvl8pPr marL="2400120" indent="0">
              <a:buNone/>
              <a:defRPr sz="1200"/>
            </a:lvl8pPr>
            <a:lvl9pPr marL="2742994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4034" y="2082800"/>
            <a:ext cx="4822327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1"/>
            </a:lvl1pPr>
            <a:lvl2pPr marL="342874" indent="0">
              <a:buNone/>
              <a:defRPr sz="900"/>
            </a:lvl2pPr>
            <a:lvl3pPr marL="685750" indent="0">
              <a:buNone/>
              <a:defRPr sz="751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2" indent="0">
              <a:buNone/>
              <a:defRPr sz="675"/>
            </a:lvl6pPr>
            <a:lvl7pPr marL="2057247" indent="0">
              <a:buNone/>
              <a:defRPr sz="675"/>
            </a:lvl7pPr>
            <a:lvl8pPr marL="2400120" indent="0">
              <a:buNone/>
              <a:defRPr sz="675"/>
            </a:lvl8pPr>
            <a:lvl9pPr marL="2742994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5057" y="4769779"/>
            <a:ext cx="991859" cy="273844"/>
          </a:xfrm>
          <a:prstGeom prst="rect">
            <a:avLst/>
          </a:prstGeom>
        </p:spPr>
        <p:txBody>
          <a:bodyPr/>
          <a:lstStyle/>
          <a:p>
            <a:fld id="{A9A8281D-8907-4743-8A9F-37ED4E802EFA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3165" y="4769786"/>
            <a:ext cx="656339" cy="27384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8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8" Type="http://schemas.openxmlformats.org/officeDocument/2006/relationships/image" Target="../media/image2.emf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807204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4351"/>
            <a:ext cx="8072041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307982" y="4769786"/>
            <a:ext cx="2935" cy="334207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59" y="4771063"/>
            <a:ext cx="746760" cy="241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43" y="4670326"/>
            <a:ext cx="1034076" cy="5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70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85" r:id="rId2"/>
    <p:sldLayoutId id="2147483675" r:id="rId3"/>
    <p:sldLayoutId id="2147483671" r:id="rId4"/>
    <p:sldLayoutId id="2147483673" r:id="rId5"/>
    <p:sldLayoutId id="2147483674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342874" rtl="0" eaLnBrk="1" latinLnBrk="0" hangingPunct="1">
        <a:spcBef>
          <a:spcPct val="0"/>
        </a:spcBef>
        <a:buNone/>
        <a:defRPr sz="2700" b="1" i="0" kern="1200" cap="all" baseline="0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297" indent="-214297" algn="l" defTabSz="342874" rtl="0" eaLnBrk="1" latinLnBrk="0" hangingPunct="1">
        <a:spcBef>
          <a:spcPct val="20000"/>
        </a:spcBef>
        <a:spcAft>
          <a:spcPts val="45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1pPr>
      <a:lvl2pPr marL="557171" indent="-214297" algn="l" defTabSz="342874" rtl="0" eaLnBrk="1" latinLnBrk="0" hangingPunct="1">
        <a:spcBef>
          <a:spcPct val="20000"/>
        </a:spcBef>
        <a:spcAft>
          <a:spcPts val="45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1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2pPr>
      <a:lvl3pPr marL="900045" indent="-214297" algn="l" defTabSz="342874" rtl="0" eaLnBrk="1" latinLnBrk="0" hangingPunct="1">
        <a:spcBef>
          <a:spcPct val="20000"/>
        </a:spcBef>
        <a:spcAft>
          <a:spcPts val="45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3pPr>
      <a:lvl4pPr marL="1157202" indent="-128579" algn="l" defTabSz="342874" rtl="0" eaLnBrk="1" latinLnBrk="0" hangingPunct="1">
        <a:spcBef>
          <a:spcPct val="20000"/>
        </a:spcBef>
        <a:spcAft>
          <a:spcPts val="45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1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4pPr>
      <a:lvl5pPr marL="1500076" indent="-128579" algn="l" defTabSz="342874" rtl="0" eaLnBrk="1" latinLnBrk="0" hangingPunct="1">
        <a:spcBef>
          <a:spcPct val="20000"/>
        </a:spcBef>
        <a:spcAft>
          <a:spcPts val="45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1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5pPr>
      <a:lvl6pPr marL="1885810" indent="-171438" algn="l" defTabSz="342874" rtl="0" eaLnBrk="1" latinLnBrk="0" hangingPunct="1">
        <a:spcBef>
          <a:spcPct val="20000"/>
        </a:spcBef>
        <a:spcAft>
          <a:spcPts val="45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683" indent="-171438" algn="l" defTabSz="342874" rtl="0" eaLnBrk="1" latinLnBrk="0" hangingPunct="1">
        <a:spcBef>
          <a:spcPct val="20000"/>
        </a:spcBef>
        <a:spcAft>
          <a:spcPts val="45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558" indent="-171438" algn="l" defTabSz="342874" rtl="0" eaLnBrk="1" latinLnBrk="0" hangingPunct="1">
        <a:spcBef>
          <a:spcPct val="20000"/>
        </a:spcBef>
        <a:spcAft>
          <a:spcPts val="45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434" indent="-171438" algn="l" defTabSz="342874" rtl="0" eaLnBrk="1" latinLnBrk="0" hangingPunct="1">
        <a:spcBef>
          <a:spcPct val="20000"/>
        </a:spcBef>
        <a:spcAft>
          <a:spcPts val="45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7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Packaging computational biology tools for broad distribution and </a:t>
            </a:r>
            <a:r>
              <a:rPr lang="en-US" dirty="0" smtClean="0"/>
              <a:t>ease-of-reuse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Matthew Vaughn </a:t>
            </a:r>
            <a:r>
              <a:rPr lang="en-US" i="1" dirty="0" smtClean="0"/>
              <a:t>@</a:t>
            </a:r>
            <a:r>
              <a:rPr lang="en-US" i="1" dirty="0" err="1" smtClean="0"/>
              <a:t>mattdotvaughn</a:t>
            </a:r>
            <a:endParaRPr lang="en-US" i="1" dirty="0" smtClean="0"/>
          </a:p>
          <a:p>
            <a:r>
              <a:rPr lang="en-US" dirty="0" smtClean="0"/>
              <a:t>Director, Life Sciences Computing</a:t>
            </a:r>
          </a:p>
          <a:p>
            <a:r>
              <a:rPr lang="en-US" dirty="0" smtClean="0"/>
              <a:t>Texas Advanced Computing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05331" y="4797410"/>
            <a:ext cx="31854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1185CA"/>
                </a:solidFill>
                <a:latin typeface="Monaco" charset="0"/>
                <a:ea typeface="Monaco" charset="0"/>
                <a:cs typeface="Monaco" charset="0"/>
              </a:rPr>
              <a:t>http://</a:t>
            </a:r>
            <a:r>
              <a:rPr lang="en-US" sz="1000" dirty="0" err="1">
                <a:solidFill>
                  <a:srgbClr val="1185CA"/>
                </a:solidFill>
                <a:latin typeface="Monaco" charset="0"/>
                <a:ea typeface="Monaco" charset="0"/>
                <a:cs typeface="Monaco" charset="0"/>
              </a:rPr>
              <a:t>www.slideshare.net</a:t>
            </a:r>
            <a:r>
              <a:rPr lang="en-US" sz="1000" dirty="0">
                <a:solidFill>
                  <a:srgbClr val="1185CA"/>
                </a:solidFill>
                <a:latin typeface="Monaco" charset="0"/>
                <a:ea typeface="Monaco" charset="0"/>
                <a:cs typeface="Monaco" charset="0"/>
              </a:rPr>
              <a:t>/</a:t>
            </a:r>
            <a:r>
              <a:rPr lang="en-US" sz="1000" dirty="0" err="1">
                <a:solidFill>
                  <a:srgbClr val="1185CA"/>
                </a:solidFill>
                <a:latin typeface="Monaco" charset="0"/>
                <a:ea typeface="Monaco" charset="0"/>
                <a:cs typeface="Monaco" charset="0"/>
              </a:rPr>
              <a:t>mattdotvaughn</a:t>
            </a:r>
            <a:endParaRPr lang="en-US" sz="1000" dirty="0">
              <a:solidFill>
                <a:srgbClr val="1185CA"/>
              </a:solidFill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59" y="1574800"/>
            <a:ext cx="8072040" cy="1432559"/>
          </a:xfrm>
        </p:spPr>
        <p:txBody>
          <a:bodyPr>
            <a:normAutofit/>
          </a:bodyPr>
          <a:lstStyle/>
          <a:p>
            <a:pPr algn="ctr"/>
            <a:r>
              <a:rPr lang="en-US" b="0" dirty="0" smtClean="0">
                <a:solidFill>
                  <a:srgbClr val="FFC000"/>
                </a:solidFill>
              </a:rPr>
              <a:t>HOW DO WE HELP RESEARCHERS WITH DIVERSE NEEDS AND BACKGROUNDS KEEP UP WITH ADVANCES IN COMPUTATIONAL BIOLOGY?</a:t>
            </a:r>
            <a:endParaRPr lang="en-US" b="0" dirty="0">
              <a:solidFill>
                <a:srgbClr val="FFC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6961-78ED-8D45-BB33-1A1ABCAB7D1F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ESSENTIAL DRIVERS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AD2C-2454-DB43-A21D-B17C669E4F3F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06800" y="1370598"/>
            <a:ext cx="5222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 </a:t>
            </a:r>
            <a:r>
              <a:rPr lang="en-US" sz="2400" dirty="0"/>
              <a:t>need to customize my research </a:t>
            </a:r>
            <a:r>
              <a:rPr lang="en-US" sz="2400" dirty="0" smtClean="0"/>
              <a:t>environment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 </a:t>
            </a:r>
            <a:r>
              <a:rPr lang="en-US" sz="2400" dirty="0"/>
              <a:t>need to share my research environment with </a:t>
            </a:r>
            <a:r>
              <a:rPr lang="en-US" sz="2400" dirty="0" smtClean="0"/>
              <a:t>others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 </a:t>
            </a:r>
            <a:r>
              <a:rPr lang="en-US" sz="2400" dirty="0"/>
              <a:t>need to teach others how to use my research </a:t>
            </a:r>
            <a:r>
              <a:rPr lang="en-US" sz="2400" dirty="0" smtClean="0"/>
              <a:t>environment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238" y="1153160"/>
            <a:ext cx="305315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Customizing </a:t>
            </a:r>
            <a:r>
              <a:rPr lang="en-US" dirty="0" smtClean="0">
                <a:solidFill>
                  <a:srgbClr val="FFC000"/>
                </a:solidFill>
              </a:rPr>
              <a:t>THE </a:t>
            </a:r>
            <a:r>
              <a:rPr lang="en-US" dirty="0">
                <a:solidFill>
                  <a:srgbClr val="FFC000"/>
                </a:solidFill>
              </a:rPr>
              <a:t>HPC environment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AD2C-2454-DB43-A21D-B17C669E4F3F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75212" y="887368"/>
            <a:ext cx="46201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INSTALL PACKAGE X, VERSION 1.0.1 ON RESOURCE Y?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4754879" y="1490981"/>
            <a:ext cx="3749041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TACC Life Sciences Strategy</a:t>
            </a:r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Maintain public </a:t>
            </a:r>
            <a:r>
              <a:rPr lang="en-US" dirty="0" err="1" smtClean="0"/>
              <a:t>Github</a:t>
            </a:r>
            <a:r>
              <a:rPr lang="en-US" dirty="0" smtClean="0"/>
              <a:t> repo </a:t>
            </a:r>
            <a:r>
              <a:rPr lang="en-US" dirty="0"/>
              <a:t>of build instructions for RPMs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Contributions accepted </a:t>
            </a:r>
            <a:r>
              <a:rPr lang="en-US" dirty="0" smtClean="0"/>
              <a:t>via pull request or direct from trusted partner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TACC staff build, test, install RPMs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RPMs are relocatable</a:t>
            </a:r>
            <a:r>
              <a:rPr lang="en-US" dirty="0"/>
              <a:t>, stored for </a:t>
            </a:r>
            <a:r>
              <a:rPr lang="en-US" dirty="0" smtClean="0"/>
              <a:t>re-use in future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Software is discoverable via </a:t>
            </a:r>
            <a:r>
              <a:rPr lang="en-US" dirty="0" smtClean="0">
                <a:solidFill>
                  <a:srgbClr val="FFFF00"/>
                </a:solidFill>
                <a:latin typeface="Monaco" charset="0"/>
                <a:ea typeface="Monaco" charset="0"/>
                <a:cs typeface="Monaco" charset="0"/>
              </a:rPr>
              <a:t>modules</a:t>
            </a:r>
          </a:p>
          <a:p>
            <a:endParaRPr lang="en-US" i="1" dirty="0" smtClean="0"/>
          </a:p>
          <a:p>
            <a:r>
              <a:rPr lang="en-US" i="1" dirty="0" smtClean="0"/>
              <a:t>Similar concept to Rocks Rolls. See also</a:t>
            </a:r>
            <a:r>
              <a:rPr lang="is-IS" i="1" dirty="0" smtClean="0"/>
              <a:t>… BioLinux.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90" y="1490981"/>
            <a:ext cx="3803487" cy="2225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5203" y="3792288"/>
            <a:ext cx="17828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TACC LSC spec repository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9662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AD2C-2454-DB43-A21D-B17C669E4F3F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2549" y="1127760"/>
            <a:ext cx="65817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Direct path for community contribution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Digital </a:t>
            </a:r>
            <a:r>
              <a:rPr lang="en-US" dirty="0"/>
              <a:t>footprint is </a:t>
            </a:r>
            <a:r>
              <a:rPr lang="en-US" dirty="0" smtClean="0"/>
              <a:t>small: </a:t>
            </a:r>
            <a:r>
              <a:rPr lang="en-US" dirty="0"/>
              <a:t>Spec files + RPM </a:t>
            </a:r>
            <a:r>
              <a:rPr lang="en-US" dirty="0" smtClean="0"/>
              <a:t>artifacts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Build instructions are discoverable, version controlled, attributable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Resulting digital artifacts are reusable </a:t>
            </a:r>
            <a:r>
              <a:rPr lang="en-US" i="1" dirty="0" smtClean="0"/>
              <a:t>on the host system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Learning curve is steep. Need to master RPM build system plus host-specific build systems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TACC staff still have to build/test/deploy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SPEC files have dialects. Impedes portability between systems.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RPMs only work on target system.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38410" y="4091390"/>
            <a:ext cx="74671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VERDICT: NOT HELPFUL AT ALL FOR TRAINING. DOES IMPROVE THE WORK ENVIRONMENT.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SHAREABLE VM IMAGES AND DATA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AD2C-2454-DB43-A21D-B17C669E4F3F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3294" y="1233008"/>
            <a:ext cx="3483622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OpenStack + Science-oriented GUI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Cyverse </a:t>
            </a:r>
            <a:r>
              <a:rPr lang="en-US" dirty="0" smtClean="0"/>
              <a:t>Atmosphere (UA/TACC)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XSEDE Jetstream (IU/TACC)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NSF Chameleon (UC/TACC)</a:t>
            </a:r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Users extend and share VM images configured with specific software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Users can share data volumes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VMs can be set up multi-user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VMs can be exported and published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95% self-service!</a:t>
            </a:r>
          </a:p>
          <a:p>
            <a:endParaRPr lang="en-US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" y="1259840"/>
            <a:ext cx="3667760" cy="2785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7507" y="4178014"/>
            <a:ext cx="2938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Screenshot from Jetstream, early </a:t>
            </a:r>
            <a:r>
              <a:rPr lang="en-US" sz="1000" i="1" smtClean="0"/>
              <a:t>user period</a:t>
            </a:r>
            <a:endParaRPr lang="en-US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080570" y="827498"/>
            <a:ext cx="66704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PROVIDE A COMPLETE COMPUTER THAT CAN RUN PACKAGE X, VERSION 1.0.1</a:t>
            </a:r>
            <a:endParaRPr lang="en-US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84043" y="3934310"/>
            <a:ext cx="3842124" cy="320218"/>
            <a:chOff x="4729281" y="3934310"/>
            <a:chExt cx="3842124" cy="32021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9281" y="3934310"/>
              <a:ext cx="1027906" cy="3200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1200" y="3934310"/>
              <a:ext cx="1472267" cy="320218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0533" y="3934310"/>
              <a:ext cx="1280872" cy="320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71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AD2C-2454-DB43-A21D-B17C669E4F3F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8960" y="1097280"/>
            <a:ext cx="578104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Entirely self-service VM image publishing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Versioned VM images plus extra metadata is good for reproducible analysis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Learning curve for USING the cloud system is shallow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Learning curve for building and sharing VMs is modest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Multiple operating systems are supported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Portability between cloud providers </a:t>
            </a:r>
            <a:r>
              <a:rPr lang="en-US" dirty="0" smtClean="0"/>
              <a:t>is limited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Orchestrating 2+ VMs is very difficult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Digital footprint is the application plus OS, per version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Requires either purchase of commercial cloud capacity or sustained investment in private cloud (OS/</a:t>
            </a:r>
            <a:r>
              <a:rPr lang="en-US" dirty="0" err="1" smtClean="0"/>
              <a:t>Euc</a:t>
            </a:r>
            <a:r>
              <a:rPr lang="en-US" dirty="0" smtClean="0"/>
              <a:t>/Nebula)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4690" y="4224704"/>
            <a:ext cx="60212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VERDICT: QUITE HELPFUL FOR TRAINING OR SOFTWARE SHARING, BUT</a:t>
            </a:r>
            <a:r>
              <a:rPr lang="is-IS" i="1" dirty="0" smtClean="0">
                <a:solidFill>
                  <a:srgbClr val="FFC000"/>
                </a:solidFill>
              </a:rPr>
              <a:t>…</a:t>
            </a:r>
            <a:r>
              <a:rPr lang="en-US" i="1" dirty="0" smtClean="0">
                <a:solidFill>
                  <a:srgbClr val="FFC000"/>
                </a:solidFill>
              </a:rPr>
              <a:t> 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Container TECHNOLOGIES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AD2C-2454-DB43-A21D-B17C669E4F3F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827" y="3823537"/>
            <a:ext cx="2252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DockerHub is one public repository for images</a:t>
            </a:r>
            <a:endParaRPr lang="en-US" sz="1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38" y="1326436"/>
            <a:ext cx="2537496" cy="23244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78986" y="1326436"/>
            <a:ext cx="322181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Cyverse and other TACC projects use Docker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 smtClean="0">
              <a:solidFill>
                <a:srgbClr val="FFC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Package software + dependencies + essential configuration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Based on a file (Dockerfile, for instance) that can be shared and maintained under version control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Synergistic with </a:t>
            </a:r>
            <a:r>
              <a:rPr lang="en-US" dirty="0"/>
              <a:t>VM and web service </a:t>
            </a:r>
            <a:r>
              <a:rPr lang="en-US" dirty="0" smtClean="0"/>
              <a:t>approaches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Unites deployment strategy for a platform and its hosted software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052" y="1326436"/>
            <a:ext cx="2171820" cy="1598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51052" y="3051473"/>
            <a:ext cx="2171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Exemplar Dockerfile for teaching the basics of containerization</a:t>
            </a:r>
            <a:endParaRPr lang="en-US" sz="1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13852" y="853725"/>
            <a:ext cx="63690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PROVIDE ONLY THE FILES </a:t>
            </a:r>
            <a:r>
              <a:rPr lang="en-US" i="1" dirty="0" smtClean="0"/>
              <a:t>&amp; DEPENDENCIES FOR PACKAGE X, VERSION 1.0.1</a:t>
            </a:r>
            <a:endParaRPr lang="en-US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6808082" y="3695296"/>
            <a:ext cx="1883252" cy="492325"/>
            <a:chOff x="6651052" y="3698675"/>
            <a:chExt cx="1883252" cy="4923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89312" y="3698675"/>
              <a:ext cx="495300" cy="488950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6745"/>
            <a:stretch/>
          </p:blipFill>
          <p:spPr>
            <a:xfrm>
              <a:off x="6651052" y="3698675"/>
              <a:ext cx="838260" cy="488950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84612" y="3698675"/>
              <a:ext cx="549692" cy="492325"/>
            </a:xfrm>
            <a:prstGeom prst="rect">
              <a:avLst/>
            </a:prstGeom>
            <a:solidFill>
              <a:schemeClr val="tx1"/>
            </a:solidFill>
          </p:spPr>
        </p:pic>
      </p:grpSp>
    </p:spTree>
    <p:extLst>
      <p:ext uri="{BB962C8B-B14F-4D97-AF65-F5344CB8AC3E}">
        <p14:creationId xmlns:p14="http://schemas.microsoft.com/office/powerpoint/2010/main" val="12707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AD2C-2454-DB43-A21D-B17C669E4F3F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4310" y="1203034"/>
            <a:ext cx="6591300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Minimal storage footprint – just the deltas beyond base operating system footprint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Instructions for building images are plaintext files in a DSL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Images can be made FAIR via standards and public repositories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Students eagerly adopt </a:t>
            </a:r>
            <a:r>
              <a:rPr lang="en-US" dirty="0" smtClean="0">
                <a:solidFill>
                  <a:srgbClr val="FFFF00"/>
                </a:solidFill>
                <a:latin typeface="Monaco" charset="0"/>
                <a:ea typeface="Monaco" charset="0"/>
                <a:cs typeface="Monaco" charset="0"/>
              </a:rPr>
              <a:t>docker run x:1.0.1 command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/>
            </a:r>
            <a:br>
              <a:rPr lang="en-US" dirty="0" smtClean="0">
                <a:latin typeface="Monaco" charset="0"/>
                <a:ea typeface="Monaco" charset="0"/>
                <a:cs typeface="Monaco" charset="0"/>
              </a:rPr>
            </a:br>
            <a:endParaRPr lang="en-US" dirty="0" smtClean="0"/>
          </a:p>
          <a:p>
            <a:r>
              <a:rPr lang="en-US" dirty="0" smtClean="0"/>
              <a:t>CONS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Usage requires reasonable understanding of key Linux technologies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Images themselves lack documentation and validation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Software must be based on Linux kernel 3.10+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Not optimized for large or persistent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Most public-funded infrastructure does not support containers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1665" y="4129027"/>
            <a:ext cx="69765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FFC000"/>
                </a:solidFill>
              </a:rPr>
              <a:t>VERDICT: HELPFUL FOR SHARING AND TEACHING, IF USED &amp; RESOURCED PROPERLY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WEB SERVICE APIS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AD2C-2454-DB43-A21D-B17C669E4F3F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1919" y="1428144"/>
            <a:ext cx="33121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TACC/Cyverse Agave API</a:t>
            </a:r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Package scientific applications </a:t>
            </a:r>
            <a:r>
              <a:rPr lang="en-US" dirty="0"/>
              <a:t>as </a:t>
            </a:r>
            <a:r>
              <a:rPr lang="en-US" dirty="0" smtClean="0"/>
              <a:t>nodes in a workflow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Model 1</a:t>
            </a:r>
            <a:r>
              <a:rPr lang="en-US" dirty="0"/>
              <a:t>' and 2' data </a:t>
            </a:r>
            <a:r>
              <a:rPr lang="en-US" dirty="0" smtClean="0"/>
              <a:t>+ </a:t>
            </a:r>
            <a:r>
              <a:rPr lang="en-US" dirty="0"/>
              <a:t>host resources as </a:t>
            </a:r>
            <a:r>
              <a:rPr lang="en-US" dirty="0" smtClean="0"/>
              <a:t>dependencies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Handle </a:t>
            </a:r>
            <a:r>
              <a:rPr lang="en-US" dirty="0" err="1"/>
              <a:t>validation+invocation</a:t>
            </a:r>
            <a:r>
              <a:rPr lang="en-US" dirty="0"/>
              <a:t>, data </a:t>
            </a:r>
            <a:r>
              <a:rPr lang="en-US" dirty="0" err="1" smtClean="0"/>
              <a:t>marshaling+management</a:t>
            </a:r>
            <a:r>
              <a:rPr lang="en-US" dirty="0" smtClean="0"/>
              <a:t>, </a:t>
            </a:r>
            <a:r>
              <a:rPr lang="en-US" dirty="0"/>
              <a:t>resource </a:t>
            </a:r>
            <a:r>
              <a:rPr lang="en-US" dirty="0" err="1" smtClean="0"/>
              <a:t>brokering+coordination</a:t>
            </a:r>
            <a:r>
              <a:rPr lang="en-US" dirty="0" smtClean="0"/>
              <a:t>, </a:t>
            </a:r>
            <a:r>
              <a:rPr lang="en-US" dirty="0" err="1" smtClean="0"/>
              <a:t>identity+access</a:t>
            </a:r>
            <a:r>
              <a:rPr lang="en-US" dirty="0" smtClean="0"/>
              <a:t> for the user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Use either GUIs, language libraries, or direct service </a:t>
            </a:r>
            <a:r>
              <a:rPr lang="en-US" dirty="0" smtClean="0"/>
              <a:t>calls for access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7330" y="4182744"/>
            <a:ext cx="35910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smtClean="0"/>
              <a:t>DNA Subway </a:t>
            </a:r>
            <a:r>
              <a:rPr lang="en-US" sz="1000" i="1" dirty="0" smtClean="0"/>
              <a:t>runs real-scale NGS tools on TACC &amp; AWS</a:t>
            </a:r>
            <a:endParaRPr lang="en-US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068593" y="904286"/>
            <a:ext cx="68595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PROVIDE ABSTRACT ABILITY TO RUN PACKAGE X, VERSION 1.0.1 ON RESOURCE Y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31" y="1428144"/>
            <a:ext cx="3913618" cy="27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AD2C-2454-DB43-A21D-B17C669E4F3F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9440" y="1127760"/>
            <a:ext cx="5781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Digital </a:t>
            </a:r>
            <a:r>
              <a:rPr lang="en-US" dirty="0"/>
              <a:t>footprint is </a:t>
            </a:r>
            <a:r>
              <a:rPr lang="en-US" dirty="0" smtClean="0"/>
              <a:t>small: Application + dependencies only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Compute and storage protocols are abstracted from end users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Provenance is captured and maintained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Requires non-trivial investment by tool developers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Direct usage (not via portal) is challenging for end users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Expectation management and user support for end users is challenging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Requires sustained investment in maintaining the services platform in addition to its resources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9799" y="3956923"/>
            <a:ext cx="56252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C000"/>
                </a:solidFill>
              </a:rPr>
              <a:t>VERDICT: HELPFUL TO ENABLE USE OF REAL-SCALE TOOLS &amp; DATA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TACC AT A GLANCE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856C-8762-A54A-B5BE-66DAE1EA6135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9399" y="1016000"/>
            <a:ext cx="3662601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smtClean="0">
                <a:ea typeface="ＭＳ Ｐゴシック" charset="0"/>
                <a:cs typeface="ＭＳ Ｐゴシック" charset="0"/>
              </a:rPr>
              <a:t>Personnel</a:t>
            </a:r>
            <a:endParaRPr lang="en-US" b="1" dirty="0"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160 </a:t>
            </a:r>
            <a:r>
              <a:rPr lang="en-US" dirty="0">
                <a:ea typeface="ＭＳ Ｐゴシック" charset="0"/>
              </a:rPr>
              <a:t>Full time staff (~70 </a:t>
            </a:r>
            <a:r>
              <a:rPr lang="en-US" dirty="0" smtClean="0">
                <a:ea typeface="ＭＳ Ｐゴシック" charset="0"/>
              </a:rPr>
              <a:t>PhD)</a:t>
            </a: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b="1" dirty="0" smtClean="0">
                <a:ea typeface="ＭＳ Ｐゴシック" charset="0"/>
                <a:cs typeface="ＭＳ Ｐゴシック" charset="0"/>
              </a:rPr>
              <a:t>Facilities</a:t>
            </a:r>
            <a:endParaRPr lang="en-US" b="1" dirty="0"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10 MW Data center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capacity</a:t>
            </a:r>
          </a:p>
          <a:p>
            <a:pPr lvl="1"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Redundant facilities for storage &amp; hosting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b="1" dirty="0" smtClean="0">
                <a:ea typeface="ＭＳ Ｐゴシック" charset="0"/>
              </a:rPr>
              <a:t>Systems </a:t>
            </a:r>
            <a:r>
              <a:rPr lang="en-US" b="1" dirty="0">
                <a:ea typeface="ＭＳ Ｐゴシック" charset="0"/>
              </a:rPr>
              <a:t>and Services</a:t>
            </a:r>
          </a:p>
          <a:p>
            <a:pPr marL="0" lvl="1">
              <a:defRPr/>
            </a:pPr>
            <a:r>
              <a:rPr lang="en-US" dirty="0">
                <a:ea typeface="ＭＳ Ｐゴシック" charset="0"/>
              </a:rPr>
              <a:t>	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Billion compute hours per year</a:t>
            </a:r>
          </a:p>
          <a:p>
            <a:pPr marL="0"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5 Billion files, 50 Petabytes of Data, 	Hundreds of Public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Datasets</a:t>
            </a:r>
            <a:endParaRPr lang="en-US" b="1" dirty="0" smtClean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b="1" dirty="0" smtClean="0">
                <a:ea typeface="ＭＳ Ｐゴシック" charset="0"/>
                <a:cs typeface="ＭＳ Ｐゴシック" charset="0"/>
              </a:rPr>
              <a:t>Capacity </a:t>
            </a:r>
            <a:r>
              <a:rPr lang="en-US" b="1" dirty="0">
                <a:ea typeface="ＭＳ Ｐゴシック" charset="0"/>
                <a:cs typeface="ＭＳ Ｐゴシック" charset="0"/>
              </a:rPr>
              <a:t>&amp; Services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HPC, HTC, Visualization, Large scale data storage, Cloud computing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Consulting, Curation and analysis, Code optimization, Portals and Gateways, Web service APIs, Training and </a:t>
            </a:r>
            <a:r>
              <a:rPr lang="en-US" dirty="0" smtClean="0">
                <a:ea typeface="ＭＳ Ｐゴシック" charset="0"/>
              </a:rPr>
              <a:t>Outreach</a:t>
            </a:r>
          </a:p>
        </p:txBody>
      </p:sp>
      <p:pic>
        <p:nvPicPr>
          <p:cNvPr id="7" name="Picture 1" descr="StaffPhoto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4910" y="1016000"/>
            <a:ext cx="2670175" cy="1071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4909" y="2219580"/>
            <a:ext cx="2670175" cy="101123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 descr="B1suAjPCcAATac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4909" y="3362897"/>
            <a:ext cx="2670175" cy="10991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20" y="1016000"/>
            <a:ext cx="1739979" cy="974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20" y="2209357"/>
            <a:ext cx="1739979" cy="22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JUPYTER NOTEBOOKS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AD2C-2454-DB43-A21D-B17C669E4F3F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38" y="1410605"/>
            <a:ext cx="3822411" cy="23469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89858" y="1259840"/>
            <a:ext cx="39156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TACC provides Jupyter Notebook support on its HPC systems and hosted JupyterHub in its API platform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Narrative, rich-text interface with embedded media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In-line </a:t>
            </a:r>
            <a:r>
              <a:rPr lang="en-US" dirty="0"/>
              <a:t>code </a:t>
            </a:r>
            <a:r>
              <a:rPr lang="en-US" dirty="0" smtClean="0"/>
              <a:t>execution for key languages such as Python, Julia, Go, Haskell, R, Torch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Interactive, exploratory computing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Notebooks themselves are self-contained sharable documents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dirty="0" smtClean="0"/>
              <a:t>Part of a larger strategy to support interactive mode computing: </a:t>
            </a:r>
            <a:r>
              <a:rPr lang="en-US" i="1" dirty="0" smtClean="0">
                <a:solidFill>
                  <a:srgbClr val="FFFF00"/>
                </a:solidFill>
              </a:rPr>
              <a:t>Rstudio, Mathematica, SAGE, and Matlab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618" y="3869325"/>
            <a:ext cx="3528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Loading the Iris Data Set, used for teaching statistical classification techniques, into a Jupyter notebook</a:t>
            </a:r>
            <a:endParaRPr lang="en-US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358736" y="866132"/>
            <a:ext cx="6279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DOCUMENT ALL </a:t>
            </a:r>
            <a:r>
              <a:rPr lang="en-US" i="1" smtClean="0"/>
              <a:t>THE STEPS </a:t>
            </a:r>
            <a:r>
              <a:rPr lang="en-US" i="1" dirty="0" smtClean="0"/>
              <a:t>AROUND RUNNING PACKAGE X, VERSION 1.0.1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56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AD2C-2454-DB43-A21D-B17C669E4F3F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9440" y="1127760"/>
            <a:ext cx="5781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Digital </a:t>
            </a:r>
            <a:r>
              <a:rPr lang="en-US" dirty="0"/>
              <a:t>footprint is </a:t>
            </a:r>
            <a:r>
              <a:rPr lang="en-US" dirty="0" smtClean="0"/>
              <a:t>small: Notebooks are text docs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Narrative support plus interactive widgets are first-class aspects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Closest analog yet to team programming (but </a:t>
            </a:r>
            <a:r>
              <a:rPr lang="en-US" dirty="0" err="1" smtClean="0"/>
              <a:t>async</a:t>
            </a:r>
            <a:r>
              <a:rPr lang="en-US" dirty="0" smtClean="0"/>
              <a:t>!)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Notebook infrastructure itself needs resourcing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Notebooks don’t natively provide the software or data dependencies for a given workflow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They also don’t scale (natively)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Need to train end users in how to use Notebooks + the specific bioinformatics skills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6392" y="3956923"/>
            <a:ext cx="73100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VERDICT: FANTASTIC PLATFORM TO AUTHOR INTERACTIVE TUTORIALS &amp; GUIDES, BUT</a:t>
            </a:r>
            <a:r>
              <a:rPr lang="is-IS" i="1" dirty="0" smtClean="0">
                <a:solidFill>
                  <a:srgbClr val="FFC000"/>
                </a:solidFill>
              </a:rPr>
              <a:t>…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SILVER BULLETS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AD2C-2454-DB43-A21D-B17C669E4F3F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88" y="1266805"/>
            <a:ext cx="2243611" cy="2631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7436" y="1266805"/>
            <a:ext cx="54780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800" dirty="0" smtClean="0"/>
              <a:t>Installable RPMs aren’t that easy to build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dirty="0" smtClean="0"/>
              <a:t>VM </a:t>
            </a:r>
            <a:r>
              <a:rPr lang="en-US" sz="1800" dirty="0"/>
              <a:t>s</a:t>
            </a:r>
            <a:r>
              <a:rPr lang="en-US" sz="1800" dirty="0" smtClean="0"/>
              <a:t> aren’t always portable or scalable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dirty="0" smtClean="0"/>
              <a:t>Jupyter Notebooks need pre-configured hosts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dirty="0" smtClean="0"/>
              <a:t>Containers need support for persistent data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dirty="0" smtClean="0"/>
              <a:t>The cloud is an abstraction for “someone else’s problem”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456052" y="3479953"/>
            <a:ext cx="490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C000"/>
                </a:solidFill>
              </a:rPr>
              <a:t>THESE TOOLS COMPLEMENT ONE ANOTHER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6054" y="3949719"/>
            <a:ext cx="1579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 smtClean="0"/>
              <a:t>Bioinformatics training 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6325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ENSEMBLES VS ONE-MAN BANDS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AD2C-2454-DB43-A21D-B17C669E4F3F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65" y="1057494"/>
            <a:ext cx="2560425" cy="195072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78985" y="1057494"/>
            <a:ext cx="54265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dirty="0">
                <a:solidFill>
                  <a:srgbClr val="FFC000"/>
                </a:solidFill>
              </a:rPr>
              <a:t>AKES01:  Clouds, Clusters, and Containers: Tools </a:t>
            </a:r>
            <a:r>
              <a:rPr lang="en-US" sz="1400" dirty="0" smtClean="0">
                <a:solidFill>
                  <a:srgbClr val="FFC000"/>
                </a:solidFill>
              </a:rPr>
              <a:t>for responsible</a:t>
            </a:r>
            <a:r>
              <a:rPr lang="en-US" sz="1400" dirty="0">
                <a:solidFill>
                  <a:srgbClr val="FFC000"/>
                </a:solidFill>
              </a:rPr>
              <a:t>, collaborative </a:t>
            </a:r>
            <a:r>
              <a:rPr lang="en-US" sz="1400" dirty="0" smtClean="0">
                <a:solidFill>
                  <a:srgbClr val="FFC000"/>
                </a:solidFill>
              </a:rPr>
              <a:t>computing</a:t>
            </a:r>
          </a:p>
          <a:p>
            <a:pPr fontAlgn="base"/>
            <a:endParaRPr lang="en-US" sz="1400" i="0" dirty="0">
              <a:solidFill>
                <a:srgbClr val="FFC000"/>
              </a:solidFill>
              <a:effectLst/>
            </a:endParaRPr>
          </a:p>
          <a:p>
            <a:pPr marL="285750" indent="-285750" fontAlgn="base">
              <a:buFont typeface="Arial" charset="0"/>
              <a:buChar char="•"/>
            </a:pPr>
            <a:r>
              <a:rPr lang="en-US" sz="1400" dirty="0" smtClean="0"/>
              <a:t>JupyterHub hosted on XSEDE Jetstream</a:t>
            </a:r>
          </a:p>
          <a:p>
            <a:pPr marL="285750" indent="-285750" fontAlgn="base">
              <a:buFont typeface="Arial" charset="0"/>
              <a:buChar char="•"/>
            </a:pPr>
            <a:r>
              <a:rPr lang="en-US" sz="1400" dirty="0" smtClean="0"/>
              <a:t>Multiuser Docker host hosted on </a:t>
            </a:r>
            <a:r>
              <a:rPr lang="en-US" sz="1400" dirty="0"/>
              <a:t>XSEDE </a:t>
            </a:r>
            <a:r>
              <a:rPr lang="en-US" sz="1400" dirty="0" smtClean="0"/>
              <a:t>Jetstream</a:t>
            </a:r>
          </a:p>
          <a:p>
            <a:pPr marL="628650" lvl="1" indent="-285750" fontAlgn="base">
              <a:buFont typeface="Arial" charset="0"/>
              <a:buChar char="•"/>
            </a:pPr>
            <a:r>
              <a:rPr lang="en-US" sz="1400" dirty="0" smtClean="0"/>
              <a:t>Web shell for access even from tablets</a:t>
            </a:r>
          </a:p>
          <a:p>
            <a:pPr marL="285750" indent="-285750" fontAlgn="base">
              <a:buFont typeface="Arial" charset="0"/>
              <a:buChar char="•"/>
            </a:pPr>
            <a:r>
              <a:rPr lang="en-US" sz="1400" i="0" dirty="0" smtClean="0">
                <a:effectLst/>
              </a:rPr>
              <a:t>Jupyter notebooks pre-configured to interact with Agave APIs</a:t>
            </a:r>
          </a:p>
          <a:p>
            <a:pPr marL="285750" indent="-285750" fontAlgn="base">
              <a:buFont typeface="Arial" charset="0"/>
              <a:buChar char="•"/>
            </a:pPr>
            <a:r>
              <a:rPr lang="en-US" sz="1400" dirty="0" smtClean="0"/>
              <a:t>Storage on Cyverse Data Store cloud</a:t>
            </a:r>
          </a:p>
          <a:p>
            <a:pPr marL="285750" indent="-285750" fontAlgn="base">
              <a:buFont typeface="Arial" charset="0"/>
              <a:buChar char="•"/>
            </a:pPr>
            <a:r>
              <a:rPr lang="en-US" sz="1400" dirty="0" smtClean="0"/>
              <a:t>Application registry @ Cyverse App catalog</a:t>
            </a:r>
          </a:p>
          <a:p>
            <a:pPr marL="285750" indent="-285750" fontAlgn="base">
              <a:buFont typeface="Arial" charset="0"/>
              <a:buChar char="•"/>
            </a:pPr>
            <a:r>
              <a:rPr lang="en-US" sz="1400" dirty="0" smtClean="0"/>
              <a:t>Using DockerHub </a:t>
            </a:r>
            <a:r>
              <a:rPr lang="en-US" sz="1400" dirty="0"/>
              <a:t>&amp; </a:t>
            </a:r>
            <a:r>
              <a:rPr lang="en-US" sz="1400" dirty="0" err="1"/>
              <a:t>Github</a:t>
            </a:r>
            <a:r>
              <a:rPr lang="en-US" sz="1400" dirty="0"/>
              <a:t> commercial </a:t>
            </a:r>
            <a:r>
              <a:rPr lang="en-US" sz="1400" dirty="0" smtClean="0"/>
              <a:t>resources</a:t>
            </a:r>
          </a:p>
          <a:p>
            <a:pPr marL="285750" indent="-285750" fontAlgn="base">
              <a:buFont typeface="Arial" charset="0"/>
              <a:buChar char="•"/>
            </a:pPr>
            <a:endParaRPr lang="en-US" sz="1400" dirty="0"/>
          </a:p>
          <a:p>
            <a:pPr fontAlgn="base"/>
            <a:r>
              <a:rPr lang="en-US" sz="1400" dirty="0" smtClean="0"/>
              <a:t>Skills focus</a:t>
            </a:r>
          </a:p>
          <a:p>
            <a:pPr marL="285750" indent="-285750" fontAlgn="base">
              <a:buFont typeface="Arial" charset="0"/>
              <a:buChar char="•"/>
            </a:pPr>
            <a:r>
              <a:rPr lang="en-US" sz="1400" dirty="0" smtClean="0"/>
              <a:t>Containerization 101 + </a:t>
            </a:r>
            <a:r>
              <a:rPr lang="en-US" sz="1400" dirty="0"/>
              <a:t>Web services </a:t>
            </a:r>
            <a:r>
              <a:rPr lang="en-US" sz="1400" dirty="0" smtClean="0"/>
              <a:t>101</a:t>
            </a:r>
          </a:p>
          <a:p>
            <a:pPr marL="285750" indent="-285750" fontAlgn="base">
              <a:buFont typeface="Arial" charset="0"/>
              <a:buChar char="•"/>
            </a:pPr>
            <a:r>
              <a:rPr lang="en-US" sz="1400" dirty="0" smtClean="0"/>
              <a:t>Sharing and publishing data, code, and results</a:t>
            </a:r>
          </a:p>
          <a:p>
            <a:pPr marL="285750" indent="-285750" fontAlgn="base">
              <a:buFont typeface="Arial" charset="0"/>
              <a:buChar char="•"/>
            </a:pPr>
            <a:r>
              <a:rPr lang="en-US" sz="1400" i="0" dirty="0" smtClean="0">
                <a:effectLst/>
              </a:rPr>
              <a:t>Provenance and other metadata</a:t>
            </a:r>
            <a:endParaRPr lang="en-US" sz="1400" i="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3181789"/>
            <a:ext cx="223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John Fonner from TACC demonstrating file provenance within Cyverse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1787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6959" y="1777999"/>
            <a:ext cx="8072040" cy="1130300"/>
          </a:xfrm>
        </p:spPr>
        <p:txBody>
          <a:bodyPr/>
          <a:lstStyle/>
          <a:p>
            <a:pPr algn="ctr"/>
            <a:r>
              <a:rPr lang="en-US" dirty="0" smtClean="0"/>
              <a:t>QUESTIONS AND DISCUSSIONS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657-25C7-444D-B3CD-D8A0A52AC1E1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837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1238" y="428828"/>
            <a:ext cx="8214281" cy="60706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SCIENTIFIC COMPUTING: EARLY DAYS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F997-C954-2E4F-95FD-E08A2C76829C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57240" y="1464717"/>
            <a:ext cx="3629520" cy="1754326"/>
          </a:xfrm>
          <a:prstGeom prst="rect">
            <a:avLst/>
          </a:prstGeom>
          <a:solidFill>
            <a:schemeClr val="tx1">
              <a:lumMod val="65000"/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C/C++/FORTRAN/PERL/SHELL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MPI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LAPACK/BLAS/PETSC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SGE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UNIX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X86/PPC/SPARC</a:t>
            </a:r>
          </a:p>
        </p:txBody>
      </p:sp>
    </p:spTree>
    <p:extLst>
      <p:ext uri="{BB962C8B-B14F-4D97-AF65-F5344CB8AC3E}">
        <p14:creationId xmlns:p14="http://schemas.microsoft.com/office/powerpoint/2010/main" val="279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468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38" y="276859"/>
            <a:ext cx="8214281" cy="8712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SCIENTIFIC COMPUTING: NOW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49B4-CB4C-9848-B066-811E3649A9E5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239520"/>
            <a:ext cx="1697901" cy="3208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b="1" dirty="0" smtClean="0">
                <a:latin typeface="Arial" charset="0"/>
              </a:rPr>
              <a:t>LANGUAGES</a:t>
            </a:r>
            <a:br>
              <a:rPr lang="en-US" b="1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  <a:p>
            <a:pPr fontAlgn="base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 Python 2 &amp; 3</a:t>
            </a:r>
          </a:p>
          <a:p>
            <a:pPr fontAlgn="base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 R</a:t>
            </a:r>
          </a:p>
          <a:p>
            <a:pPr fontAlgn="base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 Julia</a:t>
            </a:r>
            <a:endParaRPr lang="en-US" dirty="0">
              <a:latin typeface="Arial" charset="0"/>
            </a:endParaRPr>
          </a:p>
          <a:p>
            <a:pPr fontAlgn="base">
              <a:buFont typeface="Arial" charset="0"/>
              <a:buChar char="•"/>
            </a:pPr>
            <a:r>
              <a:rPr lang="en-US" dirty="0">
                <a:latin typeface="Arial" charset="0"/>
              </a:rPr>
              <a:t> Perl</a:t>
            </a:r>
          </a:p>
          <a:p>
            <a:pPr fontAlgn="base">
              <a:buFont typeface="Arial" charset="0"/>
              <a:buChar char="•"/>
            </a:pPr>
            <a:r>
              <a:rPr lang="en-US" dirty="0">
                <a:latin typeface="Arial" charset="0"/>
              </a:rPr>
              <a:t> Matlab</a:t>
            </a:r>
          </a:p>
          <a:p>
            <a:pPr fontAlgn="base">
              <a:buFont typeface="Arial" charset="0"/>
              <a:buChar char="•"/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Java</a:t>
            </a:r>
          </a:p>
          <a:p>
            <a:pPr fontAlgn="base">
              <a:buFont typeface="Arial" charset="0"/>
              <a:buChar char="•"/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Scala, </a:t>
            </a:r>
            <a:r>
              <a:rPr lang="en-US" dirty="0" err="1" smtClean="0">
                <a:latin typeface="Arial" charset="0"/>
              </a:rPr>
              <a:t>Clojure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etc</a:t>
            </a:r>
            <a:endParaRPr lang="en-US" dirty="0">
              <a:latin typeface="Arial" charset="0"/>
            </a:endParaRPr>
          </a:p>
          <a:p>
            <a:pPr fontAlgn="base">
              <a:buFont typeface="Arial" charset="0"/>
              <a:buChar char="•"/>
            </a:pPr>
            <a:r>
              <a:rPr lang="en-US" dirty="0">
                <a:latin typeface="Arial" charset="0"/>
              </a:rPr>
              <a:t> .</a:t>
            </a:r>
            <a:r>
              <a:rPr lang="en-US" dirty="0" smtClean="0">
                <a:latin typeface="Arial" charset="0"/>
              </a:rPr>
              <a:t>NET </a:t>
            </a:r>
          </a:p>
          <a:p>
            <a:pPr fontAlgn="base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 C/C++</a:t>
            </a:r>
          </a:p>
          <a:p>
            <a:pPr fontAlgn="base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 Swift</a:t>
            </a:r>
          </a:p>
          <a:p>
            <a:pPr fontAlgn="base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 Haskell</a:t>
            </a:r>
          </a:p>
          <a:p>
            <a:pPr fontAlgn="base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 Go</a:t>
            </a:r>
          </a:p>
          <a:p>
            <a:pPr fontAlgn="base">
              <a:buFont typeface="Arial" charset="0"/>
              <a:buChar char="•"/>
            </a:pPr>
            <a:r>
              <a:rPr lang="en-US" dirty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Javascript</a:t>
            </a:r>
            <a:endParaRPr lang="en-US" dirty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34640" y="1239520"/>
            <a:ext cx="2875279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>
                <a:latin typeface="Arial" charset="0"/>
              </a:rPr>
              <a:t>FRAMEWORKS</a:t>
            </a:r>
          </a:p>
          <a:p>
            <a:pPr fontAlgn="base">
              <a:buFont typeface="Arial" charset="0"/>
              <a:buChar char="•"/>
            </a:pPr>
            <a:endParaRPr lang="en-US" dirty="0" smtClean="0">
              <a:latin typeface="Arial" charset="0"/>
            </a:endParaRPr>
          </a:p>
          <a:p>
            <a:pPr fontAlgn="base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 </a:t>
            </a:r>
            <a:r>
              <a:rPr lang="en-US" u="sng" dirty="0" smtClean="0">
                <a:latin typeface="Arial" charset="0"/>
              </a:rPr>
              <a:t>MapReduce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Hadoop, </a:t>
            </a:r>
            <a:r>
              <a:rPr lang="en-US" dirty="0" smtClean="0">
                <a:latin typeface="Arial" charset="0"/>
              </a:rPr>
              <a:t>Storm, Pachyderm, C</a:t>
            </a:r>
            <a:r>
              <a:rPr lang="en-US" dirty="0">
                <a:latin typeface="Arial" charset="0"/>
              </a:rPr>
              <a:t>l</a:t>
            </a:r>
            <a:r>
              <a:rPr lang="en-US" dirty="0" smtClean="0">
                <a:latin typeface="Arial" charset="0"/>
              </a:rPr>
              <a:t>oudera</a:t>
            </a:r>
            <a:endParaRPr lang="en-US" dirty="0">
              <a:latin typeface="Arial" charset="0"/>
            </a:endParaRPr>
          </a:p>
          <a:p>
            <a:pPr fontAlgn="base">
              <a:buFont typeface="Arial" charset="0"/>
              <a:buChar char="•"/>
            </a:pPr>
            <a:r>
              <a:rPr lang="en-US" u="sng" dirty="0">
                <a:latin typeface="Arial" charset="0"/>
              </a:rPr>
              <a:t> Event &amp; </a:t>
            </a:r>
            <a:r>
              <a:rPr lang="en-US" u="sng" dirty="0" smtClean="0">
                <a:latin typeface="Arial" charset="0"/>
              </a:rPr>
              <a:t>Streaming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Kinesis, Azure Stream Analytics, Camel, </a:t>
            </a:r>
            <a:r>
              <a:rPr lang="en-US" dirty="0" err="1">
                <a:latin typeface="Arial" charset="0"/>
              </a:rPr>
              <a:t>Streambase</a:t>
            </a:r>
            <a:endParaRPr lang="en-US" dirty="0">
              <a:latin typeface="Arial" charset="0"/>
            </a:endParaRPr>
          </a:p>
          <a:p>
            <a:pPr fontAlgn="base">
              <a:buFont typeface="Arial" charset="0"/>
              <a:buChar char="•"/>
            </a:pPr>
            <a:r>
              <a:rPr lang="en-US" dirty="0">
                <a:latin typeface="Arial" charset="0"/>
              </a:rPr>
              <a:t> </a:t>
            </a:r>
            <a:r>
              <a:rPr lang="en-US" u="sng" dirty="0" smtClean="0">
                <a:latin typeface="Arial" charset="0"/>
              </a:rPr>
              <a:t>Deep/Machine </a:t>
            </a:r>
            <a:r>
              <a:rPr lang="en-US" u="sng" dirty="0">
                <a:latin typeface="Arial" charset="0"/>
              </a:rPr>
              <a:t>Learning</a:t>
            </a:r>
            <a:r>
              <a:rPr lang="en-US" dirty="0">
                <a:latin typeface="Arial" charset="0"/>
              </a:rPr>
              <a:t>: Watson, Azure BI, </a:t>
            </a:r>
            <a:r>
              <a:rPr lang="en-US" dirty="0" err="1" smtClean="0">
                <a:latin typeface="Arial" charset="0"/>
              </a:rPr>
              <a:t>Tensorflow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Caffe</a:t>
            </a:r>
            <a:endParaRPr lang="en-US" dirty="0">
              <a:latin typeface="Arial" charset="0"/>
            </a:endParaRPr>
          </a:p>
          <a:p>
            <a:pPr fontAlgn="base">
              <a:buFont typeface="Arial" charset="0"/>
              <a:buChar char="•"/>
            </a:pPr>
            <a:r>
              <a:rPr lang="en-US" dirty="0">
                <a:latin typeface="Arial" charset="0"/>
              </a:rPr>
              <a:t> </a:t>
            </a:r>
            <a:r>
              <a:rPr lang="en-US" u="sng" dirty="0">
                <a:latin typeface="Arial" charset="0"/>
              </a:rPr>
              <a:t>In-memory </a:t>
            </a:r>
            <a:r>
              <a:rPr lang="en-US" u="sng" dirty="0" smtClean="0">
                <a:latin typeface="Arial" charset="0"/>
              </a:rPr>
              <a:t>parsing</a:t>
            </a:r>
            <a:r>
              <a:rPr lang="en-US" dirty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Kognito</a:t>
            </a:r>
            <a:r>
              <a:rPr lang="en-US" dirty="0">
                <a:latin typeface="Arial" charset="0"/>
              </a:rPr>
              <a:t>, Apache </a:t>
            </a:r>
            <a:r>
              <a:rPr lang="en-US" dirty="0" smtClean="0">
                <a:latin typeface="Arial" charset="0"/>
              </a:rPr>
              <a:t>Spark</a:t>
            </a:r>
            <a:endParaRPr lang="en-US" dirty="0">
              <a:latin typeface="Arial" charset="0"/>
            </a:endParaRPr>
          </a:p>
          <a:p>
            <a:pPr fontAlgn="base">
              <a:buFont typeface="Arial" charset="0"/>
              <a:buChar char="•"/>
            </a:pPr>
            <a:r>
              <a:rPr lang="en-US" dirty="0">
                <a:latin typeface="Arial" charset="0"/>
              </a:rPr>
              <a:t> </a:t>
            </a:r>
            <a:r>
              <a:rPr lang="en-US" u="sng" dirty="0" smtClean="0">
                <a:latin typeface="Arial" charset="0"/>
              </a:rPr>
              <a:t>Containers</a:t>
            </a:r>
            <a:r>
              <a:rPr lang="en-US" dirty="0" smtClean="0">
                <a:latin typeface="Arial" charset="0"/>
              </a:rPr>
              <a:t>: Docker, Rocket, MESOS, Kubernetes</a:t>
            </a:r>
          </a:p>
          <a:p>
            <a:pPr fontAlgn="base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 </a:t>
            </a:r>
            <a:r>
              <a:rPr lang="en-US" u="sng" dirty="0" smtClean="0">
                <a:latin typeface="Arial" charset="0"/>
              </a:rPr>
              <a:t>Cloud</a:t>
            </a:r>
            <a:r>
              <a:rPr lang="en-US" u="sng" dirty="0">
                <a:latin typeface="Arial" charset="0"/>
              </a:rPr>
              <a:t>:</a:t>
            </a:r>
            <a:r>
              <a:rPr lang="en-US" dirty="0">
                <a:latin typeface="Arial" charset="0"/>
              </a:rPr>
              <a:t> AWS, GCE, OpenStack, </a:t>
            </a:r>
            <a:r>
              <a:rPr lang="en-US" dirty="0" err="1" smtClean="0">
                <a:latin typeface="Arial" charset="0"/>
              </a:rPr>
              <a:t>vCloud</a:t>
            </a:r>
            <a:r>
              <a:rPr lang="en-US" dirty="0" smtClean="0">
                <a:latin typeface="Arial" charset="0"/>
              </a:rPr>
              <a:t>, Azure</a:t>
            </a:r>
            <a:endParaRPr lang="en-US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98861" y="1239520"/>
            <a:ext cx="2789423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>
                <a:latin typeface="Arial" charset="0"/>
              </a:rPr>
              <a:t>HARDWARE</a:t>
            </a:r>
          </a:p>
          <a:p>
            <a:pPr fontAlgn="base">
              <a:buFont typeface="Arial" charset="0"/>
              <a:buChar char="•"/>
            </a:pPr>
            <a:endParaRPr lang="en-US" dirty="0" smtClean="0">
              <a:latin typeface="Arial" charset="0"/>
            </a:endParaRPr>
          </a:p>
          <a:p>
            <a:pPr fontAlgn="base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Many-core computing - 50-100 </a:t>
            </a:r>
            <a:r>
              <a:rPr lang="en-US" dirty="0">
                <a:latin typeface="Arial" charset="0"/>
              </a:rPr>
              <a:t>threads/node*</a:t>
            </a:r>
          </a:p>
          <a:p>
            <a:pPr lvl="1" fontAlgn="base">
              <a:buFont typeface="Arial" charset="0"/>
              <a:buChar char="•"/>
            </a:pPr>
            <a:r>
              <a:rPr lang="en-US" dirty="0">
                <a:latin typeface="Arial" charset="0"/>
              </a:rPr>
              <a:t> Xeon / Xeon Phi</a:t>
            </a:r>
          </a:p>
          <a:p>
            <a:pPr lvl="1" fontAlgn="base">
              <a:buFont typeface="Arial" charset="0"/>
              <a:buChar char="•"/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GPU</a:t>
            </a:r>
          </a:p>
          <a:p>
            <a:pPr lvl="1" fontAlgn="base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OpenPower</a:t>
            </a:r>
            <a:endParaRPr lang="en-US" dirty="0">
              <a:latin typeface="Arial" charset="0"/>
            </a:endParaRPr>
          </a:p>
          <a:p>
            <a:pPr lvl="1" fontAlgn="base">
              <a:buFont typeface="Arial" charset="0"/>
              <a:buChar char="•"/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ARM</a:t>
            </a:r>
          </a:p>
          <a:p>
            <a:pPr lvl="1" fontAlgn="base">
              <a:buFont typeface="Arial" charset="0"/>
              <a:buChar char="•"/>
            </a:pPr>
            <a:r>
              <a:rPr lang="en-US" dirty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ShenWei</a:t>
            </a:r>
            <a:endParaRPr lang="en-US" dirty="0">
              <a:latin typeface="Arial" charset="0"/>
            </a:endParaRPr>
          </a:p>
          <a:p>
            <a:pPr fontAlgn="base">
              <a:buFont typeface="Arial" charset="0"/>
              <a:buChar char="•"/>
            </a:pPr>
            <a:r>
              <a:rPr lang="en-US" dirty="0">
                <a:latin typeface="Arial" charset="0"/>
              </a:rPr>
              <a:t> Multi-level memory </a:t>
            </a:r>
            <a:r>
              <a:rPr lang="en-US" dirty="0" smtClean="0">
                <a:latin typeface="Arial" charset="0"/>
              </a:rPr>
              <a:t>architecture</a:t>
            </a:r>
            <a:endParaRPr lang="en-US" dirty="0">
              <a:latin typeface="Arial" charset="0"/>
            </a:endParaRPr>
          </a:p>
          <a:p>
            <a:pPr fontAlgn="base">
              <a:buFont typeface="Arial" charset="0"/>
              <a:buChar char="•"/>
            </a:pPr>
            <a:r>
              <a:rPr lang="en-US" dirty="0">
                <a:latin typeface="Arial" charset="0"/>
              </a:rPr>
              <a:t> Hierarchical </a:t>
            </a:r>
            <a:r>
              <a:rPr lang="en-US" dirty="0" smtClean="0">
                <a:latin typeface="Arial" charset="0"/>
              </a:rPr>
              <a:t>storage</a:t>
            </a:r>
          </a:p>
          <a:p>
            <a:pPr fontAlgn="base">
              <a:buFont typeface="Arial" charset="0"/>
              <a:buChar char="•"/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FPGAs</a:t>
            </a:r>
          </a:p>
          <a:p>
            <a:pPr fontAlgn="base"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 Quantum-like systems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unami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67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0" y="2336800"/>
            <a:ext cx="9144000" cy="365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NOT JUST ONE DATA TSUNAMI BUT </a:t>
            </a:r>
            <a:r>
              <a:rPr lang="en-US" sz="1800" dirty="0" smtClean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THOUSANDS </a:t>
            </a:r>
            <a:r>
              <a:rPr lang="en-US" sz="1800" dirty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OF THEM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0D0-E535-D146-856A-FC3862A77A76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6939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0" y="2336800"/>
            <a:ext cx="9144000" cy="3657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EMERGENCE OF CLOUD TECHNOLOGY AND BUSINESS MODELS</a:t>
            </a:r>
            <a:endParaRPr lang="en-US" sz="1800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10D0-E535-D146-856A-FC3862A77A76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450" y="979375"/>
            <a:ext cx="1663866" cy="11108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081" y="979375"/>
            <a:ext cx="1646593" cy="109934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625" y="3186643"/>
            <a:ext cx="1688190" cy="112711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047" y="979375"/>
            <a:ext cx="1502819" cy="112711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179958" y="2087300"/>
            <a:ext cx="2038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Mike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050" dirty="0"/>
              <a:t>Computing novice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050" dirty="0"/>
              <a:t>Works remotely at partner site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75080" y="2084796"/>
            <a:ext cx="16465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Eliza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050" dirty="0" smtClean="0"/>
              <a:t>Masters specific computing analysis skills</a:t>
            </a:r>
            <a:endParaRPr lang="en-US" sz="1050" dirty="0"/>
          </a:p>
          <a:p>
            <a:pPr marL="214313" indent="-214313">
              <a:buFont typeface="Arial" charset="0"/>
              <a:buChar char="•"/>
            </a:pPr>
            <a:r>
              <a:rPr lang="en-US" sz="1050" dirty="0" smtClean="0"/>
              <a:t>Readily adopts new technology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6476415" y="3290855"/>
            <a:ext cx="203814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Roshan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050" dirty="0"/>
              <a:t>Computationally experienced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050" dirty="0"/>
              <a:t>Focused on interpretation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90047" y="2106489"/>
            <a:ext cx="18288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Paulo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050" dirty="0"/>
              <a:t>Staff computational expert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050" dirty="0"/>
              <a:t>Supports multiple projects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DEMOCRATIZED COMPUTING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6D0A-97B0-7F48-BFD1-2358432A5BD1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79392" y="3257449"/>
            <a:ext cx="14774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 smtClean="0"/>
              <a:t>Nikolaidas</a:t>
            </a:r>
            <a:r>
              <a:rPr lang="en-US" sz="1050" b="1" dirty="0" smtClean="0"/>
              <a:t> Group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50" dirty="0" smtClean="0"/>
              <a:t>Mostly experimentalists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050" dirty="0" smtClean="0"/>
              <a:t>Strict data sharing &amp; access rules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7005" y="3204936"/>
            <a:ext cx="1495164" cy="11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Their needs (30,000 </a:t>
            </a:r>
            <a:r>
              <a:rPr lang="en-US" dirty="0" err="1" smtClean="0"/>
              <a:t>ft</a:t>
            </a:r>
            <a:r>
              <a:rPr lang="en-US" dirty="0" smtClean="0"/>
              <a:t> </a:t>
            </a:r>
            <a:r>
              <a:rPr lang="en-US" dirty="0"/>
              <a:t>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90620" y="978393"/>
            <a:ext cx="4800600" cy="3394075"/>
          </a:xfrm>
        </p:spPr>
        <p:txBody>
          <a:bodyPr>
            <a:normAutofit/>
          </a:bodyPr>
          <a:lstStyle/>
          <a:p>
            <a:r>
              <a:rPr lang="en-US" dirty="0" smtClean="0"/>
              <a:t>Store, organize, share </a:t>
            </a:r>
            <a:r>
              <a:rPr lang="en-US" i="1" dirty="0" smtClean="0"/>
              <a:t>measured data</a:t>
            </a:r>
          </a:p>
          <a:p>
            <a:r>
              <a:rPr lang="en-US" dirty="0" smtClean="0"/>
              <a:t>Do (and re-do) perform 1’ analyses</a:t>
            </a:r>
          </a:p>
          <a:p>
            <a:r>
              <a:rPr lang="en-US" dirty="0"/>
              <a:t>Store, organize, </a:t>
            </a:r>
            <a:r>
              <a:rPr lang="en-US" dirty="0" smtClean="0"/>
              <a:t>share </a:t>
            </a:r>
            <a:r>
              <a:rPr lang="en-US" i="1" dirty="0" smtClean="0"/>
              <a:t>derived data results</a:t>
            </a:r>
          </a:p>
          <a:p>
            <a:r>
              <a:rPr lang="en-US" dirty="0" smtClean="0"/>
              <a:t>Invent and explore hypotheses</a:t>
            </a:r>
          </a:p>
          <a:p>
            <a:r>
              <a:rPr lang="en-US" dirty="0" smtClean="0"/>
              <a:t>Share analysis code with the scientific public</a:t>
            </a:r>
          </a:p>
          <a:p>
            <a:r>
              <a:rPr lang="en-US" dirty="0" smtClean="0"/>
              <a:t>Integrate results from new experiments</a:t>
            </a:r>
          </a:p>
          <a:p>
            <a:r>
              <a:rPr lang="en-US" dirty="0" smtClean="0"/>
              <a:t>Publish data and plots, visualizations and analysis tools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5126" y="1114426"/>
            <a:ext cx="1693594" cy="170833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Screen Shot 2015-01-26 at 4.18.13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86" y="3053268"/>
            <a:ext cx="1561514" cy="1319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Screen Shot 2015-01-26 at 11.51.15 PM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1801604" y="1790543"/>
            <a:ext cx="1678039" cy="175455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742E-9D2D-9145-B954-7810F6B89CB6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Their needs (500 </a:t>
            </a:r>
            <a:r>
              <a:rPr lang="en-US" dirty="0" err="1" smtClean="0"/>
              <a:t>ft</a:t>
            </a:r>
            <a:r>
              <a:rPr lang="en-US" dirty="0" smtClean="0"/>
              <a:t> </a:t>
            </a:r>
            <a:r>
              <a:rPr lang="en-US" dirty="0"/>
              <a:t>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90620" y="978393"/>
            <a:ext cx="4800600" cy="3394075"/>
          </a:xfrm>
        </p:spPr>
        <p:txBody>
          <a:bodyPr>
            <a:normAutofit/>
          </a:bodyPr>
          <a:lstStyle/>
          <a:p>
            <a:r>
              <a:rPr lang="en-US" dirty="0" smtClean="0"/>
              <a:t>Data lifecycle management</a:t>
            </a:r>
          </a:p>
          <a:p>
            <a:pPr lvl="1"/>
            <a:r>
              <a:rPr lang="en-US" dirty="0"/>
              <a:t>Fine-grained </a:t>
            </a:r>
            <a:r>
              <a:rPr lang="en-US" dirty="0" smtClean="0"/>
              <a:t>permissions and roles</a:t>
            </a:r>
          </a:p>
          <a:p>
            <a:pPr lvl="1"/>
            <a:r>
              <a:rPr lang="en-US" dirty="0" smtClean="0"/>
              <a:t>Discoverability</a:t>
            </a:r>
          </a:p>
          <a:p>
            <a:pPr lvl="1"/>
            <a:r>
              <a:rPr lang="en-US" dirty="0" smtClean="0"/>
              <a:t>Version control</a:t>
            </a:r>
          </a:p>
          <a:p>
            <a:r>
              <a:rPr lang="en-US" dirty="0" smtClean="0"/>
              <a:t>Domesticating promising new analysis codes</a:t>
            </a:r>
          </a:p>
          <a:p>
            <a:r>
              <a:rPr lang="en-US" dirty="0" smtClean="0"/>
              <a:t>Wrestling with immature technology</a:t>
            </a:r>
          </a:p>
          <a:p>
            <a:r>
              <a:rPr lang="en-US" dirty="0" smtClean="0"/>
              <a:t>Making their science </a:t>
            </a:r>
            <a:r>
              <a:rPr lang="en-US" dirty="0"/>
              <a:t>internally reproducible</a:t>
            </a:r>
            <a:endParaRPr lang="en-US" dirty="0" smtClean="0"/>
          </a:p>
          <a:p>
            <a:r>
              <a:rPr lang="en-US" dirty="0"/>
              <a:t>Adopting </a:t>
            </a:r>
            <a:r>
              <a:rPr lang="en-US" dirty="0" smtClean="0"/>
              <a:t>efficient analytical methods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079-F701-2C45-9BAF-185B482D4312}" type="datetime1">
              <a:rPr lang="en-US" smtClean="0"/>
              <a:t>7/11/16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5126" y="1114426"/>
            <a:ext cx="1693594" cy="170833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 descr="Screen Shot 2015-01-26 at 4.18.13 PM.png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86" y="3053268"/>
            <a:ext cx="1561514" cy="1319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 descr="Screen Shot 2015-01-26 at 11.51.15 PM.png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1801604" y="1790543"/>
            <a:ext cx="1678039" cy="175455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374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-15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TACC-2016</Template>
  <TotalTime>4096</TotalTime>
  <Words>1148</Words>
  <Application>Microsoft Macintosh PowerPoint</Application>
  <PresentationFormat>On-screen Show (16:9)</PresentationFormat>
  <Paragraphs>304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Century Gothic</vt:lpstr>
      <vt:lpstr>Monaco</vt:lpstr>
      <vt:lpstr>ＭＳ Ｐゴシック</vt:lpstr>
      <vt:lpstr>Wingdings</vt:lpstr>
      <vt:lpstr>Wingdings 3</vt:lpstr>
      <vt:lpstr>Arial</vt:lpstr>
      <vt:lpstr>SC-15</vt:lpstr>
      <vt:lpstr>Packaging computational biology tools for broad distribution and ease-of-reuse</vt:lpstr>
      <vt:lpstr>TACC AT A GLANCE</vt:lpstr>
      <vt:lpstr>SCIENTIFIC COMPUTING: EARLY DAYS</vt:lpstr>
      <vt:lpstr>SCIENTIFIC COMPUTING: NOW</vt:lpstr>
      <vt:lpstr>PowerPoint Presentation</vt:lpstr>
      <vt:lpstr>PowerPoint Presentation</vt:lpstr>
      <vt:lpstr>DEMOCRATIZED COMPUTING</vt:lpstr>
      <vt:lpstr>Their needs (30,000 ft view)</vt:lpstr>
      <vt:lpstr>Their needs (500 ft view)</vt:lpstr>
      <vt:lpstr>HOW DO WE HELP RESEARCHERS WITH DIVERSE NEEDS AND BACKGROUNDS KEEP UP WITH ADVANCES IN COMPUTATIONAL BIOLOGY?</vt:lpstr>
      <vt:lpstr>ESSENTIAL DRIVERS</vt:lpstr>
      <vt:lpstr>Customizing THE HPC environment</vt:lpstr>
      <vt:lpstr>PROS AND CONS</vt:lpstr>
      <vt:lpstr>SHAREABLE VM IMAGES AND DATA</vt:lpstr>
      <vt:lpstr>PROS AND CONS</vt:lpstr>
      <vt:lpstr>Container TECHNOLOGIES</vt:lpstr>
      <vt:lpstr>PROS AND CONS</vt:lpstr>
      <vt:lpstr>WEB SERVICE APIS</vt:lpstr>
      <vt:lpstr>PROS AND CONS</vt:lpstr>
      <vt:lpstr>JUPYTER NOTEBOOKS</vt:lpstr>
      <vt:lpstr>PROS AND CONS</vt:lpstr>
      <vt:lpstr>NO SILVER BULLETS</vt:lpstr>
      <vt:lpstr>ENSEMBLES VS ONE-MAN BANDS</vt:lpstr>
      <vt:lpstr>QUESTIONS AND DISCUSSIONS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Stelmaszek</dc:creator>
  <cp:lastModifiedBy>Matthew Vaughn</cp:lastModifiedBy>
  <cp:revision>250</cp:revision>
  <dcterms:created xsi:type="dcterms:W3CDTF">2015-10-28T15:55:35Z</dcterms:created>
  <dcterms:modified xsi:type="dcterms:W3CDTF">2016-07-11T12:58:38Z</dcterms:modified>
</cp:coreProperties>
</file>