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gif" ContentType="image/gif"/>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sldIdLst>
    <p:sldId id="256" r:id="rId2"/>
    <p:sldId id="257" r:id="rId3"/>
    <p:sldId id="258" r:id="rId4"/>
    <p:sldId id="265" r:id="rId5"/>
    <p:sldId id="263" r:id="rId6"/>
    <p:sldId id="262"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2775" autoAdjust="0"/>
  </p:normalViewPr>
  <p:slideViewPr>
    <p:cSldViewPr snapToGrid="0" snapToObjects="1">
      <p:cViewPr>
        <p:scale>
          <a:sx n="116" d="100"/>
          <a:sy n="116" d="100"/>
        </p:scale>
        <p:origin x="-80" y="1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notesMaster" Target="notesMasters/notesMaster1.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30319B8-8564-154F-9A4E-0E66CE307947}" type="datetimeFigureOut">
              <a:rPr lang="en-US" smtClean="0"/>
              <a:t>11/12/2014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66A32CD-A8BD-4E48-931C-7435EE49B4F8}" type="slidenum">
              <a:rPr lang="en-US" smtClean="0"/>
              <a:t>‹#›</a:t>
            </a:fld>
            <a:endParaRPr lang="en-US"/>
          </a:p>
        </p:txBody>
      </p:sp>
    </p:spTree>
    <p:extLst>
      <p:ext uri="{BB962C8B-B14F-4D97-AF65-F5344CB8AC3E}">
        <p14:creationId xmlns:p14="http://schemas.microsoft.com/office/powerpoint/2010/main" val="15387355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66A32CD-A8BD-4E48-931C-7435EE49B4F8}" type="slidenum">
              <a:rPr lang="en-US" smtClean="0"/>
              <a:t>1</a:t>
            </a:fld>
            <a:endParaRPr lang="en-US"/>
          </a:p>
        </p:txBody>
      </p:sp>
    </p:spTree>
    <p:extLst>
      <p:ext uri="{BB962C8B-B14F-4D97-AF65-F5344CB8AC3E}">
        <p14:creationId xmlns:p14="http://schemas.microsoft.com/office/powerpoint/2010/main" val="23199311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en-US" dirty="0" err="1" smtClean="0"/>
              <a:t>Microbiome</a:t>
            </a:r>
            <a:r>
              <a:rPr lang="en-US" dirty="0" smtClean="0"/>
              <a:t> is the collection of bacteria in a community such as an area of the human body like the gut or lung. We are interested in the nose.</a:t>
            </a:r>
          </a:p>
          <a:p>
            <a:pPr marL="171450" indent="-171450">
              <a:buFont typeface="Arial"/>
              <a:buChar char="•"/>
            </a:pPr>
            <a:r>
              <a:rPr lang="en-US" dirty="0" smtClean="0"/>
              <a:t>We</a:t>
            </a:r>
            <a:r>
              <a:rPr lang="en-US" baseline="0" dirty="0" smtClean="0"/>
              <a:t> looked at the nasal </a:t>
            </a:r>
            <a:r>
              <a:rPr lang="en-US" baseline="0" dirty="0" err="1" smtClean="0"/>
              <a:t>microbiome</a:t>
            </a:r>
            <a:r>
              <a:rPr lang="en-US" baseline="0" dirty="0" smtClean="0"/>
              <a:t> of identical twins </a:t>
            </a:r>
            <a:r>
              <a:rPr lang="en-US" baseline="0" dirty="0" err="1" smtClean="0"/>
              <a:t>disconcordant</a:t>
            </a:r>
            <a:r>
              <a:rPr lang="en-US" baseline="0" dirty="0" smtClean="0"/>
              <a:t> for asthma and found a near universal decrease in abundance of the bacteria </a:t>
            </a:r>
            <a:r>
              <a:rPr lang="en-US" baseline="0" dirty="0" err="1" smtClean="0"/>
              <a:t>Acinetobacter</a:t>
            </a:r>
            <a:r>
              <a:rPr lang="en-US" baseline="0" dirty="0" smtClean="0"/>
              <a:t> </a:t>
            </a:r>
            <a:r>
              <a:rPr lang="en-US" baseline="0" dirty="0" err="1" smtClean="0"/>
              <a:t>venetianus</a:t>
            </a:r>
            <a:r>
              <a:rPr lang="en-US" baseline="0" dirty="0" smtClean="0"/>
              <a:t> across twin pairs.  </a:t>
            </a:r>
            <a:r>
              <a:rPr lang="en-US" baseline="0" dirty="0" err="1" smtClean="0"/>
              <a:t>Acinetobacter</a:t>
            </a:r>
            <a:r>
              <a:rPr lang="en-US" baseline="0" dirty="0" smtClean="0"/>
              <a:t> </a:t>
            </a:r>
            <a:r>
              <a:rPr lang="en-US" baseline="0" dirty="0" err="1" smtClean="0"/>
              <a:t>venetianus</a:t>
            </a:r>
            <a:r>
              <a:rPr lang="en-US" baseline="0" smtClean="0"/>
              <a:t> experiements</a:t>
            </a:r>
            <a:r>
              <a:rPr lang="en-US" baseline="0" dirty="0" smtClean="0"/>
              <a:t> have shown that it has a role of degrading large carbon compounds such as known asthma </a:t>
            </a:r>
            <a:r>
              <a:rPr lang="en-US" baseline="0" dirty="0" err="1" smtClean="0"/>
              <a:t>exacerbators</a:t>
            </a:r>
            <a:r>
              <a:rPr lang="en-US" baseline="0" dirty="0" smtClean="0"/>
              <a:t>.  We already know that the nose is able to clean the air we breathe via human genes so we questioned if it could be involved in the degradation of similar compounds in the nose and therefore have a protective effect against asthma.</a:t>
            </a:r>
          </a:p>
          <a:p>
            <a:pPr marL="171450" indent="-171450">
              <a:buFont typeface="Arial"/>
              <a:buChar char="•"/>
            </a:pPr>
            <a:r>
              <a:rPr lang="en-US" baseline="0" dirty="0" smtClean="0"/>
              <a:t>And from that we extended our question to ask whether the nasal </a:t>
            </a:r>
            <a:r>
              <a:rPr lang="en-US" baseline="0" dirty="0" err="1" smtClean="0"/>
              <a:t>microbiome</a:t>
            </a:r>
            <a:r>
              <a:rPr lang="en-US" baseline="0" dirty="0" smtClean="0"/>
              <a:t> </a:t>
            </a:r>
            <a:r>
              <a:rPr lang="en-US" baseline="0" dirty="0" err="1" smtClean="0"/>
              <a:t>contribues</a:t>
            </a:r>
            <a:r>
              <a:rPr lang="en-US" baseline="0" dirty="0" smtClean="0"/>
              <a:t> to the </a:t>
            </a:r>
            <a:r>
              <a:rPr lang="en-US" baseline="0" dirty="0" err="1" smtClean="0"/>
              <a:t>biotransformations</a:t>
            </a:r>
            <a:r>
              <a:rPr lang="en-US" baseline="0" dirty="0" smtClean="0"/>
              <a:t> of foreign materials in the nose and if we can identify microbes that contribute to this metabolism?</a:t>
            </a:r>
            <a:endParaRPr lang="en-US" dirty="0"/>
          </a:p>
        </p:txBody>
      </p:sp>
      <p:sp>
        <p:nvSpPr>
          <p:cNvPr id="4" name="Slide Number Placeholder 3"/>
          <p:cNvSpPr>
            <a:spLocks noGrp="1"/>
          </p:cNvSpPr>
          <p:nvPr>
            <p:ph type="sldNum" sz="quarter" idx="10"/>
          </p:nvPr>
        </p:nvSpPr>
        <p:spPr/>
        <p:txBody>
          <a:bodyPr/>
          <a:lstStyle/>
          <a:p>
            <a:fld id="{E66A32CD-A8BD-4E48-931C-7435EE49B4F8}" type="slidenum">
              <a:rPr lang="en-US" smtClean="0"/>
              <a:t>2</a:t>
            </a:fld>
            <a:endParaRPr lang="en-US"/>
          </a:p>
        </p:txBody>
      </p:sp>
    </p:spTree>
    <p:extLst>
      <p:ext uri="{BB962C8B-B14F-4D97-AF65-F5344CB8AC3E}">
        <p14:creationId xmlns:p14="http://schemas.microsoft.com/office/powerpoint/2010/main" val="25175916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en-US" dirty="0" smtClean="0"/>
              <a:t>To study this we are using many different</a:t>
            </a:r>
            <a:r>
              <a:rPr lang="en-US" baseline="0" dirty="0" smtClean="0"/>
              <a:t> data types in order to attack this metabolic question from a variety of angles</a:t>
            </a:r>
          </a:p>
          <a:p>
            <a:pPr marL="171450" indent="-171450">
              <a:buFont typeface="Arial"/>
              <a:buChar char="•"/>
            </a:pPr>
            <a:r>
              <a:rPr lang="en-US" baseline="0" dirty="0" smtClean="0"/>
              <a:t>16S sequencing identifies microbes present and can be used to impute a </a:t>
            </a:r>
            <a:r>
              <a:rPr lang="en-US" baseline="0" dirty="0" err="1" smtClean="0"/>
              <a:t>metagenome</a:t>
            </a:r>
            <a:r>
              <a:rPr lang="en-US" baseline="0" dirty="0" smtClean="0"/>
              <a:t> (set of genes present) using software (</a:t>
            </a:r>
            <a:r>
              <a:rPr lang="en-US" baseline="0" dirty="0" err="1" smtClean="0"/>
              <a:t>PICRUSt</a:t>
            </a:r>
            <a:r>
              <a:rPr lang="en-US" baseline="0" dirty="0" smtClean="0"/>
              <a:t>), metabolomics tells us the small molecules present in a sample, </a:t>
            </a:r>
            <a:r>
              <a:rPr lang="en-US" baseline="0" dirty="0" err="1" smtClean="0"/>
              <a:t>RNASeq</a:t>
            </a:r>
            <a:r>
              <a:rPr lang="en-US" baseline="0" dirty="0" smtClean="0"/>
              <a:t> (piloting in two people for cost reasons)</a:t>
            </a:r>
          </a:p>
          <a:p>
            <a:pPr marL="171450" indent="-171450">
              <a:buFont typeface="Arial"/>
              <a:buChar char="•"/>
            </a:pPr>
            <a:r>
              <a:rPr lang="en-US" baseline="0" dirty="0" smtClean="0"/>
              <a:t>We also have information on the human cells in this environment such as the </a:t>
            </a:r>
            <a:r>
              <a:rPr lang="en-US" baseline="0" dirty="0" err="1" smtClean="0"/>
              <a:t>epigenome</a:t>
            </a:r>
            <a:r>
              <a:rPr lang="en-US" baseline="0" dirty="0" smtClean="0"/>
              <a:t> and </a:t>
            </a:r>
            <a:r>
              <a:rPr lang="en-US" baseline="0" dirty="0" err="1" smtClean="0"/>
              <a:t>transcriptome</a:t>
            </a:r>
            <a:endParaRPr lang="en-US" baseline="0" dirty="0" smtClean="0"/>
          </a:p>
          <a:p>
            <a:pPr marL="171450" indent="-171450">
              <a:buFont typeface="Arial"/>
              <a:buChar char="•"/>
            </a:pPr>
            <a:r>
              <a:rPr lang="en-US" baseline="0" dirty="0" smtClean="0"/>
              <a:t>So how can we bring these data types together to explore the role of microbes in PAH degradation in the nose</a:t>
            </a:r>
          </a:p>
        </p:txBody>
      </p:sp>
      <p:sp>
        <p:nvSpPr>
          <p:cNvPr id="4" name="Slide Number Placeholder 3"/>
          <p:cNvSpPr>
            <a:spLocks noGrp="1"/>
          </p:cNvSpPr>
          <p:nvPr>
            <p:ph type="sldNum" sz="quarter" idx="10"/>
          </p:nvPr>
        </p:nvSpPr>
        <p:spPr/>
        <p:txBody>
          <a:bodyPr/>
          <a:lstStyle/>
          <a:p>
            <a:fld id="{E66A32CD-A8BD-4E48-931C-7435EE49B4F8}" type="slidenum">
              <a:rPr lang="en-US" smtClean="0"/>
              <a:t>3</a:t>
            </a:fld>
            <a:endParaRPr lang="en-US"/>
          </a:p>
        </p:txBody>
      </p:sp>
    </p:spTree>
    <p:extLst>
      <p:ext uri="{BB962C8B-B14F-4D97-AF65-F5344CB8AC3E}">
        <p14:creationId xmlns:p14="http://schemas.microsoft.com/office/powerpoint/2010/main" val="11677165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a cartoon showing a</a:t>
            </a:r>
            <a:r>
              <a:rPr lang="en-US" baseline="0" dirty="0" smtClean="0"/>
              <a:t> network with the types of data that we are using to explore this data.</a:t>
            </a:r>
          </a:p>
          <a:p>
            <a:r>
              <a:rPr lang="en-US" dirty="0" smtClean="0"/>
              <a:t>So 16S is the base that we start our exploration</a:t>
            </a:r>
            <a:r>
              <a:rPr lang="en-US" baseline="0" dirty="0" smtClean="0"/>
              <a:t> of these communities with and we want to find which of these are capable of metabolizing PAHs</a:t>
            </a:r>
          </a:p>
          <a:p>
            <a:r>
              <a:rPr lang="en-US" baseline="0" dirty="0" smtClean="0"/>
              <a:t>(Click)</a:t>
            </a:r>
          </a:p>
          <a:p>
            <a:r>
              <a:rPr lang="en-US" baseline="0" dirty="0" smtClean="0"/>
              <a:t>And this is our metabolic network of our degradation which we retrieve from a database.  A PAH of interest would be a </a:t>
            </a:r>
            <a:r>
              <a:rPr lang="en-US" baseline="0" smtClean="0"/>
              <a:t>compound in </a:t>
            </a:r>
            <a:r>
              <a:rPr lang="en-US" baseline="0" dirty="0" smtClean="0"/>
              <a:t>this network so we want to know which microbes will be able to do this metabolism. So how do we figure out the bacteria which are capable of this reactions?</a:t>
            </a:r>
          </a:p>
          <a:p>
            <a:r>
              <a:rPr lang="en-US" baseline="0" dirty="0" smtClean="0"/>
              <a:t>(Click)</a:t>
            </a:r>
          </a:p>
          <a:p>
            <a:r>
              <a:rPr lang="en-US" baseline="0" dirty="0" smtClean="0"/>
              <a:t>This information comes from the genes.</a:t>
            </a:r>
          </a:p>
          <a:p>
            <a:r>
              <a:rPr lang="en-US" baseline="0" dirty="0" smtClean="0"/>
              <a:t>(Click)</a:t>
            </a:r>
          </a:p>
          <a:p>
            <a:r>
              <a:rPr lang="en-US" baseline="0" dirty="0" smtClean="0"/>
              <a:t>The genes are encoded by the genome of a taxa or set of taxa.  This information comes from the </a:t>
            </a:r>
            <a:r>
              <a:rPr lang="en-US" baseline="0" dirty="0" err="1" smtClean="0"/>
              <a:t>PICRUSt</a:t>
            </a:r>
            <a:r>
              <a:rPr lang="en-US" baseline="0" dirty="0" smtClean="0"/>
              <a:t> program earlier which contains imputed genomes for 16S sequences.</a:t>
            </a:r>
          </a:p>
          <a:p>
            <a:r>
              <a:rPr lang="en-US" baseline="0" dirty="0" smtClean="0"/>
              <a:t>(Click)</a:t>
            </a:r>
          </a:p>
          <a:p>
            <a:r>
              <a:rPr lang="en-US" baseline="0" dirty="0" smtClean="0"/>
              <a:t>And the products of these genes are capable of catalyzing reactions which would lead to the degradation of these compounds.  This information comes from the same database as our reactions and tells us what reactions genes are capable of.  So with this complete network we can attempt to identify taxa which are putative PAH degraders.  For this preliminary study we are able to do all this with only 16S data but other data sources can be integrated into various stages of the study design.</a:t>
            </a:r>
          </a:p>
        </p:txBody>
      </p:sp>
      <p:sp>
        <p:nvSpPr>
          <p:cNvPr id="4" name="Slide Number Placeholder 3"/>
          <p:cNvSpPr>
            <a:spLocks noGrp="1"/>
          </p:cNvSpPr>
          <p:nvPr>
            <p:ph type="sldNum" sz="quarter" idx="10"/>
          </p:nvPr>
        </p:nvSpPr>
        <p:spPr/>
        <p:txBody>
          <a:bodyPr/>
          <a:lstStyle/>
          <a:p>
            <a:fld id="{E66A32CD-A8BD-4E48-931C-7435EE49B4F8}" type="slidenum">
              <a:rPr lang="en-US" smtClean="0"/>
              <a:t>4</a:t>
            </a:fld>
            <a:endParaRPr lang="en-US"/>
          </a:p>
        </p:txBody>
      </p:sp>
    </p:spTree>
    <p:extLst>
      <p:ext uri="{BB962C8B-B14F-4D97-AF65-F5344CB8AC3E}">
        <p14:creationId xmlns:p14="http://schemas.microsoft.com/office/powerpoint/2010/main" val="36085134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used this </a:t>
            </a:r>
            <a:r>
              <a:rPr lang="en-US" baseline="0" dirty="0" smtClean="0"/>
              <a:t>data to ask if a list of specific compounds could be degraded by any microbes in our sample.  To do this we asked two questions: does this species encode a gene which can react directly with the compound of interest and does this species seem to be abundant across and within samples.</a:t>
            </a:r>
          </a:p>
          <a:p>
            <a:r>
              <a:rPr lang="en-US" baseline="0" dirty="0" smtClean="0"/>
              <a:t>We identified four species of interest predicted to be able to process one or more of these compounds as shown in the table here.  All of these species are known degraders of large aromatic compounds.  Now that we have made these predictions we will test them by both trying to sequence out the genes identified as present and PAH degraders as well as culture experiments to see if these bacteria could live off the identified compounds as their carbon source.</a:t>
            </a:r>
            <a:endParaRPr lang="en-US" dirty="0"/>
          </a:p>
        </p:txBody>
      </p:sp>
      <p:sp>
        <p:nvSpPr>
          <p:cNvPr id="4" name="Slide Number Placeholder 3"/>
          <p:cNvSpPr>
            <a:spLocks noGrp="1"/>
          </p:cNvSpPr>
          <p:nvPr>
            <p:ph type="sldNum" sz="quarter" idx="10"/>
          </p:nvPr>
        </p:nvSpPr>
        <p:spPr/>
        <p:txBody>
          <a:bodyPr/>
          <a:lstStyle/>
          <a:p>
            <a:fld id="{E66A32CD-A8BD-4E48-931C-7435EE49B4F8}" type="slidenum">
              <a:rPr lang="en-US" smtClean="0"/>
              <a:t>5</a:t>
            </a:fld>
            <a:endParaRPr lang="en-US"/>
          </a:p>
        </p:txBody>
      </p:sp>
    </p:spTree>
    <p:extLst>
      <p:ext uri="{BB962C8B-B14F-4D97-AF65-F5344CB8AC3E}">
        <p14:creationId xmlns:p14="http://schemas.microsoft.com/office/powerpoint/2010/main" val="3078570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in the future we want to use more than just</a:t>
            </a:r>
            <a:r>
              <a:rPr lang="en-US" baseline="0" dirty="0" smtClean="0"/>
              <a:t> the 16S data as well as information from databases to observe and predict interaction in this microbial community.  </a:t>
            </a:r>
            <a:endParaRPr lang="en-US" dirty="0"/>
          </a:p>
        </p:txBody>
      </p:sp>
      <p:sp>
        <p:nvSpPr>
          <p:cNvPr id="4" name="Slide Number Placeholder 3"/>
          <p:cNvSpPr>
            <a:spLocks noGrp="1"/>
          </p:cNvSpPr>
          <p:nvPr>
            <p:ph type="sldNum" sz="quarter" idx="10"/>
          </p:nvPr>
        </p:nvSpPr>
        <p:spPr/>
        <p:txBody>
          <a:bodyPr/>
          <a:lstStyle/>
          <a:p>
            <a:fld id="{E66A32CD-A8BD-4E48-931C-7435EE49B4F8}" type="slidenum">
              <a:rPr lang="en-US" smtClean="0"/>
              <a:t>6</a:t>
            </a:fld>
            <a:endParaRPr lang="en-US"/>
          </a:p>
        </p:txBody>
      </p:sp>
    </p:spTree>
    <p:extLst>
      <p:ext uri="{BB962C8B-B14F-4D97-AF65-F5344CB8AC3E}">
        <p14:creationId xmlns:p14="http://schemas.microsoft.com/office/powerpoint/2010/main" val="16874758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4B4CF3E-739D-EF48-8E3A-AB229442FE25}" type="datetimeFigureOut">
              <a:rPr lang="en-US" smtClean="0"/>
              <a:t>11/12/2014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1E49B8-FC27-194B-BA9F-AB49362A354A}" type="slidenum">
              <a:rPr lang="en-US" smtClean="0"/>
              <a:t>‹#›</a:t>
            </a:fld>
            <a:endParaRPr lang="en-US"/>
          </a:p>
        </p:txBody>
      </p:sp>
    </p:spTree>
    <p:extLst>
      <p:ext uri="{BB962C8B-B14F-4D97-AF65-F5344CB8AC3E}">
        <p14:creationId xmlns:p14="http://schemas.microsoft.com/office/powerpoint/2010/main" val="39827314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4B4CF3E-739D-EF48-8E3A-AB229442FE25}" type="datetimeFigureOut">
              <a:rPr lang="en-US" smtClean="0"/>
              <a:t>11/12/2014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1E49B8-FC27-194B-BA9F-AB49362A354A}" type="slidenum">
              <a:rPr lang="en-US" smtClean="0"/>
              <a:t>‹#›</a:t>
            </a:fld>
            <a:endParaRPr lang="en-US"/>
          </a:p>
        </p:txBody>
      </p:sp>
    </p:spTree>
    <p:extLst>
      <p:ext uri="{BB962C8B-B14F-4D97-AF65-F5344CB8AC3E}">
        <p14:creationId xmlns:p14="http://schemas.microsoft.com/office/powerpoint/2010/main" val="36847849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4B4CF3E-739D-EF48-8E3A-AB229442FE25}" type="datetimeFigureOut">
              <a:rPr lang="en-US" smtClean="0"/>
              <a:t>11/12/2014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1E49B8-FC27-194B-BA9F-AB49362A354A}" type="slidenum">
              <a:rPr lang="en-US" smtClean="0"/>
              <a:t>‹#›</a:t>
            </a:fld>
            <a:endParaRPr lang="en-US"/>
          </a:p>
        </p:txBody>
      </p:sp>
    </p:spTree>
    <p:extLst>
      <p:ext uri="{BB962C8B-B14F-4D97-AF65-F5344CB8AC3E}">
        <p14:creationId xmlns:p14="http://schemas.microsoft.com/office/powerpoint/2010/main" val="36750360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4B4CF3E-739D-EF48-8E3A-AB229442FE25}" type="datetimeFigureOut">
              <a:rPr lang="en-US" smtClean="0"/>
              <a:t>11/12/2014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1E49B8-FC27-194B-BA9F-AB49362A354A}" type="slidenum">
              <a:rPr lang="en-US" smtClean="0"/>
              <a:t>‹#›</a:t>
            </a:fld>
            <a:endParaRPr lang="en-US"/>
          </a:p>
        </p:txBody>
      </p:sp>
    </p:spTree>
    <p:extLst>
      <p:ext uri="{BB962C8B-B14F-4D97-AF65-F5344CB8AC3E}">
        <p14:creationId xmlns:p14="http://schemas.microsoft.com/office/powerpoint/2010/main" val="37145205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4B4CF3E-739D-EF48-8E3A-AB229442FE25}" type="datetimeFigureOut">
              <a:rPr lang="en-US" smtClean="0"/>
              <a:t>11/12/2014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1E49B8-FC27-194B-BA9F-AB49362A354A}" type="slidenum">
              <a:rPr lang="en-US" smtClean="0"/>
              <a:t>‹#›</a:t>
            </a:fld>
            <a:endParaRPr lang="en-US"/>
          </a:p>
        </p:txBody>
      </p:sp>
    </p:spTree>
    <p:extLst>
      <p:ext uri="{BB962C8B-B14F-4D97-AF65-F5344CB8AC3E}">
        <p14:creationId xmlns:p14="http://schemas.microsoft.com/office/powerpoint/2010/main" val="32288174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4B4CF3E-739D-EF48-8E3A-AB229442FE25}" type="datetimeFigureOut">
              <a:rPr lang="en-US" smtClean="0"/>
              <a:t>11/12/2014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1E49B8-FC27-194B-BA9F-AB49362A354A}" type="slidenum">
              <a:rPr lang="en-US" smtClean="0"/>
              <a:t>‹#›</a:t>
            </a:fld>
            <a:endParaRPr lang="en-US"/>
          </a:p>
        </p:txBody>
      </p:sp>
    </p:spTree>
    <p:extLst>
      <p:ext uri="{BB962C8B-B14F-4D97-AF65-F5344CB8AC3E}">
        <p14:creationId xmlns:p14="http://schemas.microsoft.com/office/powerpoint/2010/main" val="15823583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4B4CF3E-739D-EF48-8E3A-AB229442FE25}" type="datetimeFigureOut">
              <a:rPr lang="en-US" smtClean="0"/>
              <a:t>11/12/2014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11E49B8-FC27-194B-BA9F-AB49362A354A}" type="slidenum">
              <a:rPr lang="en-US" smtClean="0"/>
              <a:t>‹#›</a:t>
            </a:fld>
            <a:endParaRPr lang="en-US"/>
          </a:p>
        </p:txBody>
      </p:sp>
    </p:spTree>
    <p:extLst>
      <p:ext uri="{BB962C8B-B14F-4D97-AF65-F5344CB8AC3E}">
        <p14:creationId xmlns:p14="http://schemas.microsoft.com/office/powerpoint/2010/main" val="32143307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4B4CF3E-739D-EF48-8E3A-AB229442FE25}" type="datetimeFigureOut">
              <a:rPr lang="en-US" smtClean="0"/>
              <a:t>11/12/2014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11E49B8-FC27-194B-BA9F-AB49362A354A}" type="slidenum">
              <a:rPr lang="en-US" smtClean="0"/>
              <a:t>‹#›</a:t>
            </a:fld>
            <a:endParaRPr lang="en-US"/>
          </a:p>
        </p:txBody>
      </p:sp>
    </p:spTree>
    <p:extLst>
      <p:ext uri="{BB962C8B-B14F-4D97-AF65-F5344CB8AC3E}">
        <p14:creationId xmlns:p14="http://schemas.microsoft.com/office/powerpoint/2010/main" val="4851779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B4CF3E-739D-EF48-8E3A-AB229442FE25}" type="datetimeFigureOut">
              <a:rPr lang="en-US" smtClean="0"/>
              <a:t>11/12/2014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11E49B8-FC27-194B-BA9F-AB49362A354A}" type="slidenum">
              <a:rPr lang="en-US" smtClean="0"/>
              <a:t>‹#›</a:t>
            </a:fld>
            <a:endParaRPr lang="en-US"/>
          </a:p>
        </p:txBody>
      </p:sp>
    </p:spTree>
    <p:extLst>
      <p:ext uri="{BB962C8B-B14F-4D97-AF65-F5344CB8AC3E}">
        <p14:creationId xmlns:p14="http://schemas.microsoft.com/office/powerpoint/2010/main" val="18900615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4B4CF3E-739D-EF48-8E3A-AB229442FE25}" type="datetimeFigureOut">
              <a:rPr lang="en-US" smtClean="0"/>
              <a:t>11/12/2014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1E49B8-FC27-194B-BA9F-AB49362A354A}" type="slidenum">
              <a:rPr lang="en-US" smtClean="0"/>
              <a:t>‹#›</a:t>
            </a:fld>
            <a:endParaRPr lang="en-US"/>
          </a:p>
        </p:txBody>
      </p:sp>
    </p:spTree>
    <p:extLst>
      <p:ext uri="{BB962C8B-B14F-4D97-AF65-F5344CB8AC3E}">
        <p14:creationId xmlns:p14="http://schemas.microsoft.com/office/powerpoint/2010/main" val="5909392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4B4CF3E-739D-EF48-8E3A-AB229442FE25}" type="datetimeFigureOut">
              <a:rPr lang="en-US" smtClean="0"/>
              <a:t>11/12/2014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1E49B8-FC27-194B-BA9F-AB49362A354A}" type="slidenum">
              <a:rPr lang="en-US" smtClean="0"/>
              <a:t>‹#›</a:t>
            </a:fld>
            <a:endParaRPr lang="en-US"/>
          </a:p>
        </p:txBody>
      </p:sp>
    </p:spTree>
    <p:extLst>
      <p:ext uri="{BB962C8B-B14F-4D97-AF65-F5344CB8AC3E}">
        <p14:creationId xmlns:p14="http://schemas.microsoft.com/office/powerpoint/2010/main" val="99255408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B4CF3E-739D-EF48-8E3A-AB229442FE25}" type="datetimeFigureOut">
              <a:rPr lang="en-US" smtClean="0"/>
              <a:t>11/12/2014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1E49B8-FC27-194B-BA9F-AB49362A354A}" type="slidenum">
              <a:rPr lang="en-US" smtClean="0"/>
              <a:t>‹#›</a:t>
            </a:fld>
            <a:endParaRPr lang="en-US"/>
          </a:p>
        </p:txBody>
      </p:sp>
    </p:spTree>
    <p:extLst>
      <p:ext uri="{BB962C8B-B14F-4D97-AF65-F5344CB8AC3E}">
        <p14:creationId xmlns:p14="http://schemas.microsoft.com/office/powerpoint/2010/main" val="13069548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gi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xml"/><Relationship Id="rId3" Type="http://schemas.openxmlformats.org/officeDocument/2006/relationships/image" Target="../media/image3.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Integrating Data in a </a:t>
            </a:r>
            <a:r>
              <a:rPr lang="en-US" dirty="0" err="1"/>
              <a:t>Microbiome</a:t>
            </a:r>
            <a:r>
              <a:rPr lang="en-US" dirty="0"/>
              <a:t> Context</a:t>
            </a:r>
            <a:r>
              <a:rPr lang="en-US" dirty="0" smtClean="0">
                <a:effectLst/>
              </a:rPr>
              <a:t> </a:t>
            </a:r>
            <a:endParaRPr lang="en-US" dirty="0"/>
          </a:p>
        </p:txBody>
      </p:sp>
      <p:sp>
        <p:nvSpPr>
          <p:cNvPr id="3" name="Subtitle 2"/>
          <p:cNvSpPr>
            <a:spLocks noGrp="1"/>
          </p:cNvSpPr>
          <p:nvPr>
            <p:ph type="subTitle" idx="1"/>
          </p:nvPr>
        </p:nvSpPr>
        <p:spPr/>
        <p:txBody>
          <a:bodyPr/>
          <a:lstStyle/>
          <a:p>
            <a:r>
              <a:rPr lang="en-US" dirty="0" smtClean="0"/>
              <a:t>Michael Shaffer</a:t>
            </a:r>
          </a:p>
          <a:p>
            <a:r>
              <a:rPr lang="en-US" dirty="0" smtClean="0"/>
              <a:t>Catherine </a:t>
            </a:r>
            <a:r>
              <a:rPr lang="en-US" dirty="0" err="1" smtClean="0"/>
              <a:t>Lozupone</a:t>
            </a:r>
            <a:r>
              <a:rPr lang="en-US" dirty="0" smtClean="0"/>
              <a:t>, </a:t>
            </a:r>
            <a:r>
              <a:rPr lang="en-US" dirty="0" err="1" smtClean="0"/>
              <a:t>Ph.D</a:t>
            </a:r>
            <a:endParaRPr lang="en-US" dirty="0" smtClean="0"/>
          </a:p>
          <a:p>
            <a:r>
              <a:rPr lang="en-US" dirty="0" smtClean="0"/>
              <a:t>Rocky 2014</a:t>
            </a:r>
            <a:endParaRPr lang="en-US" dirty="0"/>
          </a:p>
        </p:txBody>
      </p:sp>
      <p:pic>
        <p:nvPicPr>
          <p:cNvPr id="4" name="Picture 3" descr="header_main4.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65663"/>
            <a:ext cx="9144000" cy="1508760"/>
          </a:xfrm>
          <a:prstGeom prst="rect">
            <a:avLst/>
          </a:prstGeom>
        </p:spPr>
      </p:pic>
    </p:spTree>
    <p:extLst>
      <p:ext uri="{BB962C8B-B14F-4D97-AF65-F5344CB8AC3E}">
        <p14:creationId xmlns:p14="http://schemas.microsoft.com/office/powerpoint/2010/main" val="343470219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Nasal </a:t>
            </a:r>
            <a:r>
              <a:rPr lang="en-US" dirty="0" err="1" smtClean="0"/>
              <a:t>Microbiome</a:t>
            </a:r>
            <a:r>
              <a:rPr lang="en-US" dirty="0" smtClean="0"/>
              <a:t> as Air Purifier</a:t>
            </a:r>
            <a:endParaRPr lang="en-US" dirty="0"/>
          </a:p>
        </p:txBody>
      </p:sp>
      <p:sp>
        <p:nvSpPr>
          <p:cNvPr id="4" name="Content Placeholder 3"/>
          <p:cNvSpPr>
            <a:spLocks noGrp="1"/>
          </p:cNvSpPr>
          <p:nvPr>
            <p:ph sz="half" idx="1"/>
          </p:nvPr>
        </p:nvSpPr>
        <p:spPr>
          <a:xfrm>
            <a:off x="457198" y="1600200"/>
            <a:ext cx="3803128" cy="4525963"/>
          </a:xfrm>
        </p:spPr>
        <p:txBody>
          <a:bodyPr>
            <a:normAutofit fontScale="92500" lnSpcReduction="10000"/>
          </a:bodyPr>
          <a:lstStyle/>
          <a:p>
            <a:pPr>
              <a:lnSpc>
                <a:spcPct val="120000"/>
              </a:lnSpc>
            </a:pPr>
            <a:r>
              <a:rPr lang="en-US" sz="2000" dirty="0" smtClean="0"/>
              <a:t>What is a </a:t>
            </a:r>
            <a:r>
              <a:rPr lang="en-US" sz="2000" dirty="0" err="1" smtClean="0"/>
              <a:t>microbiome</a:t>
            </a:r>
            <a:r>
              <a:rPr lang="en-US" sz="2000" dirty="0" smtClean="0"/>
              <a:t>?</a:t>
            </a:r>
          </a:p>
          <a:p>
            <a:pPr marL="342900" lvl="1" indent="-342900">
              <a:lnSpc>
                <a:spcPct val="120000"/>
              </a:lnSpc>
              <a:buFont typeface="Arial"/>
              <a:buChar char="•"/>
            </a:pPr>
            <a:r>
              <a:rPr lang="en-US" sz="2100" dirty="0" err="1"/>
              <a:t>Acinetobacter</a:t>
            </a:r>
            <a:r>
              <a:rPr lang="en-US" sz="2100" dirty="0"/>
              <a:t> </a:t>
            </a:r>
            <a:r>
              <a:rPr lang="en-US" sz="2100" dirty="0" err="1"/>
              <a:t>venetianus</a:t>
            </a:r>
            <a:r>
              <a:rPr lang="en-US" sz="2100" dirty="0"/>
              <a:t> abundance decreases </a:t>
            </a:r>
            <a:r>
              <a:rPr lang="en-US" sz="2100" dirty="0" smtClean="0"/>
              <a:t>in asthmatic </a:t>
            </a:r>
            <a:r>
              <a:rPr lang="en-US" sz="2100" dirty="0"/>
              <a:t>co-</a:t>
            </a:r>
            <a:r>
              <a:rPr lang="en-US" sz="2100" dirty="0" smtClean="0"/>
              <a:t>twins</a:t>
            </a:r>
          </a:p>
          <a:p>
            <a:pPr marL="342900" lvl="1" indent="-342900">
              <a:lnSpc>
                <a:spcPct val="120000"/>
              </a:lnSpc>
              <a:buFont typeface="Arial"/>
              <a:buChar char="•"/>
            </a:pPr>
            <a:r>
              <a:rPr lang="en-US" sz="2000" dirty="0" smtClean="0"/>
              <a:t>Does A. </a:t>
            </a:r>
            <a:r>
              <a:rPr lang="en-US" sz="2000" dirty="0" err="1" smtClean="0"/>
              <a:t>venetianus</a:t>
            </a:r>
            <a:r>
              <a:rPr lang="en-US" sz="2000" dirty="0" smtClean="0"/>
              <a:t> protect against asthma?</a:t>
            </a:r>
          </a:p>
          <a:p>
            <a:pPr>
              <a:lnSpc>
                <a:spcPct val="120000"/>
              </a:lnSpc>
            </a:pPr>
            <a:r>
              <a:rPr lang="en-US" sz="2000" dirty="0" smtClean="0"/>
              <a:t>Does the nasal </a:t>
            </a:r>
            <a:r>
              <a:rPr lang="en-US" sz="2000" dirty="0" err="1" smtClean="0"/>
              <a:t>microbiome</a:t>
            </a:r>
            <a:r>
              <a:rPr lang="en-US" sz="2000" dirty="0" smtClean="0"/>
              <a:t> contribute to the </a:t>
            </a:r>
            <a:r>
              <a:rPr lang="en-US" sz="2000" dirty="0" err="1" smtClean="0"/>
              <a:t>biotransformations</a:t>
            </a:r>
            <a:r>
              <a:rPr lang="en-US" sz="2000" dirty="0" smtClean="0"/>
              <a:t> of foreign materials in the nose?</a:t>
            </a:r>
          </a:p>
          <a:p>
            <a:pPr lvl="1">
              <a:lnSpc>
                <a:spcPct val="120000"/>
              </a:lnSpc>
            </a:pPr>
            <a:r>
              <a:rPr lang="en-US" sz="1600" dirty="0" smtClean="0"/>
              <a:t>Can we identify </a:t>
            </a:r>
            <a:r>
              <a:rPr lang="en-US" sz="1600" dirty="0" err="1" smtClean="0"/>
              <a:t>biotransformers</a:t>
            </a:r>
            <a:r>
              <a:rPr lang="en-US" sz="1600" dirty="0" smtClean="0"/>
              <a:t> of </a:t>
            </a:r>
            <a:r>
              <a:rPr lang="en-US" sz="1600" dirty="0" err="1" smtClean="0"/>
              <a:t>polyaromatic</a:t>
            </a:r>
            <a:r>
              <a:rPr lang="en-US" sz="1600" dirty="0" smtClean="0"/>
              <a:t> hydrocarbons in the human nose?</a:t>
            </a:r>
            <a:endParaRPr lang="en-US" sz="2000" dirty="0"/>
          </a:p>
        </p:txBody>
      </p:sp>
      <p:grpSp>
        <p:nvGrpSpPr>
          <p:cNvPr id="7" name="Group 6"/>
          <p:cNvGrpSpPr/>
          <p:nvPr/>
        </p:nvGrpSpPr>
        <p:grpSpPr>
          <a:xfrm>
            <a:off x="4451435" y="1916575"/>
            <a:ext cx="4426474" cy="3728393"/>
            <a:chOff x="3074503" y="1658938"/>
            <a:chExt cx="5358296" cy="4513261"/>
          </a:xfrm>
        </p:grpSpPr>
        <p:pic>
          <p:nvPicPr>
            <p:cNvPr id="8" name="Picture 7"/>
            <p:cNvPicPr>
              <a:picLocks noChangeAspect="1"/>
            </p:cNvPicPr>
            <p:nvPr/>
          </p:nvPicPr>
          <p:blipFill>
            <a:blip r:embed="rId3"/>
            <a:stretch>
              <a:fillRect/>
            </a:stretch>
          </p:blipFill>
          <p:spPr>
            <a:xfrm>
              <a:off x="3305842" y="1658938"/>
              <a:ext cx="5126957" cy="3763962"/>
            </a:xfrm>
            <a:prstGeom prst="rect">
              <a:avLst/>
            </a:prstGeom>
          </p:spPr>
        </p:pic>
        <p:sp>
          <p:nvSpPr>
            <p:cNvPr id="9" name="TextBox 8"/>
            <p:cNvSpPr txBox="1"/>
            <p:nvPr/>
          </p:nvSpPr>
          <p:spPr>
            <a:xfrm>
              <a:off x="7128542" y="5525868"/>
              <a:ext cx="1128284" cy="646331"/>
            </a:xfrm>
            <a:prstGeom prst="rect">
              <a:avLst/>
            </a:prstGeom>
            <a:noFill/>
          </p:spPr>
          <p:txBody>
            <a:bodyPr wrap="none" rtlCol="0">
              <a:spAutoFit/>
            </a:bodyPr>
            <a:lstStyle/>
            <a:p>
              <a:pPr algn="ctr"/>
              <a:r>
                <a:rPr lang="en-US" dirty="0" smtClean="0"/>
                <a:t>Asthmatic</a:t>
              </a:r>
            </a:p>
            <a:p>
              <a:pPr algn="ctr"/>
              <a:r>
                <a:rPr lang="en-US" dirty="0" smtClean="0"/>
                <a:t>Co-twin</a:t>
              </a:r>
              <a:endParaRPr lang="en-US" dirty="0"/>
            </a:p>
          </p:txBody>
        </p:sp>
        <p:sp>
          <p:nvSpPr>
            <p:cNvPr id="10" name="TextBox 9"/>
            <p:cNvSpPr txBox="1"/>
            <p:nvPr/>
          </p:nvSpPr>
          <p:spPr>
            <a:xfrm>
              <a:off x="3074503" y="5525868"/>
              <a:ext cx="1590963" cy="646331"/>
            </a:xfrm>
            <a:prstGeom prst="rect">
              <a:avLst/>
            </a:prstGeom>
            <a:noFill/>
          </p:spPr>
          <p:txBody>
            <a:bodyPr wrap="none" rtlCol="0">
              <a:spAutoFit/>
            </a:bodyPr>
            <a:lstStyle/>
            <a:p>
              <a:pPr algn="ctr"/>
              <a:r>
                <a:rPr lang="en-US" dirty="0" smtClean="0"/>
                <a:t>Non-Asthmatic</a:t>
              </a:r>
            </a:p>
            <a:p>
              <a:pPr algn="ctr"/>
              <a:r>
                <a:rPr lang="en-US" dirty="0" smtClean="0"/>
                <a:t>Co-twin</a:t>
              </a:r>
              <a:endParaRPr lang="en-US" dirty="0"/>
            </a:p>
          </p:txBody>
        </p:sp>
      </p:grpSp>
    </p:spTree>
    <p:extLst>
      <p:ext uri="{BB962C8B-B14F-4D97-AF65-F5344CB8AC3E}">
        <p14:creationId xmlns:p14="http://schemas.microsoft.com/office/powerpoint/2010/main" val="1774491998"/>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Integrating Various Data Types</a:t>
            </a:r>
            <a:endParaRPr lang="en-US" dirty="0"/>
          </a:p>
        </p:txBody>
      </p:sp>
      <p:sp>
        <p:nvSpPr>
          <p:cNvPr id="3" name="Content Placeholder 2"/>
          <p:cNvSpPr>
            <a:spLocks noGrp="1"/>
          </p:cNvSpPr>
          <p:nvPr>
            <p:ph sz="half" idx="1"/>
          </p:nvPr>
        </p:nvSpPr>
        <p:spPr/>
        <p:txBody>
          <a:bodyPr>
            <a:normAutofit fontScale="92500" lnSpcReduction="10000"/>
          </a:bodyPr>
          <a:lstStyle/>
          <a:p>
            <a:pPr>
              <a:lnSpc>
                <a:spcPct val="110000"/>
              </a:lnSpc>
            </a:pPr>
            <a:r>
              <a:rPr lang="en-US" dirty="0" smtClean="0"/>
              <a:t>Data sources:</a:t>
            </a:r>
          </a:p>
          <a:p>
            <a:pPr lvl="1">
              <a:lnSpc>
                <a:spcPct val="110000"/>
              </a:lnSpc>
            </a:pPr>
            <a:r>
              <a:rPr lang="en-US" dirty="0" smtClean="0"/>
              <a:t>16S sequencing</a:t>
            </a:r>
          </a:p>
          <a:p>
            <a:pPr lvl="1">
              <a:lnSpc>
                <a:spcPct val="110000"/>
              </a:lnSpc>
            </a:pPr>
            <a:r>
              <a:rPr lang="en-US" dirty="0" smtClean="0"/>
              <a:t>Metabolomics</a:t>
            </a:r>
          </a:p>
          <a:p>
            <a:pPr lvl="1">
              <a:lnSpc>
                <a:spcPct val="110000"/>
              </a:lnSpc>
            </a:pPr>
            <a:r>
              <a:rPr lang="en-US" dirty="0" smtClean="0"/>
              <a:t>RNA-</a:t>
            </a:r>
            <a:r>
              <a:rPr lang="en-US" dirty="0" err="1" smtClean="0"/>
              <a:t>Seq</a:t>
            </a:r>
            <a:endParaRPr lang="en-US" dirty="0" smtClean="0"/>
          </a:p>
          <a:p>
            <a:pPr lvl="1">
              <a:lnSpc>
                <a:spcPct val="110000"/>
              </a:lnSpc>
            </a:pPr>
            <a:r>
              <a:rPr lang="en-US" dirty="0"/>
              <a:t>Human/Environmental </a:t>
            </a:r>
            <a:r>
              <a:rPr lang="en-US" dirty="0" smtClean="0"/>
              <a:t>Factors</a:t>
            </a:r>
          </a:p>
          <a:p>
            <a:pPr>
              <a:lnSpc>
                <a:spcPct val="110000"/>
              </a:lnSpc>
            </a:pPr>
            <a:r>
              <a:rPr lang="en-US" dirty="0" smtClean="0"/>
              <a:t>What are the contributions of the nasal </a:t>
            </a:r>
            <a:r>
              <a:rPr lang="en-US" dirty="0" err="1" smtClean="0"/>
              <a:t>microbiota</a:t>
            </a:r>
            <a:r>
              <a:rPr lang="en-US" dirty="0" smtClean="0"/>
              <a:t> to </a:t>
            </a:r>
            <a:r>
              <a:rPr lang="en-US" dirty="0" err="1" smtClean="0"/>
              <a:t>biotransformations</a:t>
            </a:r>
            <a:r>
              <a:rPr lang="en-US" dirty="0" smtClean="0"/>
              <a:t> of PAH in the nose?</a:t>
            </a:r>
          </a:p>
        </p:txBody>
      </p:sp>
      <p:grpSp>
        <p:nvGrpSpPr>
          <p:cNvPr id="12" name="Group 11"/>
          <p:cNvGrpSpPr/>
          <p:nvPr/>
        </p:nvGrpSpPr>
        <p:grpSpPr>
          <a:xfrm>
            <a:off x="4985771" y="3912951"/>
            <a:ext cx="3461643" cy="2235110"/>
            <a:chOff x="5298723" y="2667000"/>
            <a:chExt cx="3461643" cy="2235110"/>
          </a:xfrm>
        </p:grpSpPr>
        <p:sp>
          <p:nvSpPr>
            <p:cNvPr id="5" name="Right Arrow 4"/>
            <p:cNvSpPr/>
            <p:nvPr/>
          </p:nvSpPr>
          <p:spPr>
            <a:xfrm rot="13538108" flipH="1">
              <a:off x="5634118" y="3683608"/>
              <a:ext cx="1117816" cy="457200"/>
            </a:xfrm>
            <a:prstGeom prst="rightArrow">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ight Arrow 5"/>
            <p:cNvSpPr/>
            <p:nvPr/>
          </p:nvSpPr>
          <p:spPr>
            <a:xfrm rot="8061892">
              <a:off x="7039674" y="3683242"/>
              <a:ext cx="1116796" cy="457200"/>
            </a:xfrm>
            <a:prstGeom prst="rightArrow">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5298723" y="3176884"/>
              <a:ext cx="609600" cy="369332"/>
            </a:xfrm>
            <a:prstGeom prst="rect">
              <a:avLst/>
            </a:prstGeom>
            <a:noFill/>
          </p:spPr>
          <p:txBody>
            <a:bodyPr wrap="square" rtlCol="0">
              <a:spAutoFit/>
            </a:bodyPr>
            <a:lstStyle/>
            <a:p>
              <a:pPr algn="ctr"/>
              <a:r>
                <a:rPr lang="en-US" dirty="0" smtClean="0"/>
                <a:t>16S</a:t>
              </a:r>
              <a:endParaRPr lang="en-US" dirty="0"/>
            </a:p>
          </p:txBody>
        </p:sp>
        <p:sp>
          <p:nvSpPr>
            <p:cNvPr id="8" name="Right Arrow 7"/>
            <p:cNvSpPr/>
            <p:nvPr/>
          </p:nvSpPr>
          <p:spPr>
            <a:xfrm rot="16200000" flipH="1">
              <a:off x="6365523" y="3429000"/>
              <a:ext cx="1066800" cy="457200"/>
            </a:xfrm>
            <a:prstGeom prst="rightArrow">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extBox 8"/>
            <p:cNvSpPr txBox="1"/>
            <p:nvPr/>
          </p:nvSpPr>
          <p:spPr>
            <a:xfrm>
              <a:off x="6096000" y="2667000"/>
              <a:ext cx="1600200" cy="369332"/>
            </a:xfrm>
            <a:prstGeom prst="rect">
              <a:avLst/>
            </a:prstGeom>
            <a:noFill/>
          </p:spPr>
          <p:txBody>
            <a:bodyPr wrap="square" rtlCol="0">
              <a:spAutoFit/>
            </a:bodyPr>
            <a:lstStyle/>
            <a:p>
              <a:pPr algn="ctr"/>
              <a:r>
                <a:rPr lang="en-US" dirty="0" err="1" smtClean="0"/>
                <a:t>metagenome</a:t>
              </a:r>
              <a:endParaRPr lang="en-US" dirty="0"/>
            </a:p>
          </p:txBody>
        </p:sp>
        <p:sp>
          <p:nvSpPr>
            <p:cNvPr id="10" name="TextBox 9"/>
            <p:cNvSpPr txBox="1"/>
            <p:nvPr/>
          </p:nvSpPr>
          <p:spPr>
            <a:xfrm>
              <a:off x="7297328" y="3048000"/>
              <a:ext cx="1463038" cy="369332"/>
            </a:xfrm>
            <a:prstGeom prst="rect">
              <a:avLst/>
            </a:prstGeom>
            <a:noFill/>
          </p:spPr>
          <p:txBody>
            <a:bodyPr wrap="square" rtlCol="0">
              <a:spAutoFit/>
            </a:bodyPr>
            <a:lstStyle/>
            <a:p>
              <a:pPr algn="ctr"/>
              <a:r>
                <a:rPr lang="en-US" dirty="0" err="1" smtClean="0"/>
                <a:t>metabolome</a:t>
              </a:r>
              <a:endParaRPr lang="en-US" dirty="0"/>
            </a:p>
          </p:txBody>
        </p:sp>
        <p:sp>
          <p:nvSpPr>
            <p:cNvPr id="11" name="TextBox 10"/>
            <p:cNvSpPr txBox="1"/>
            <p:nvPr/>
          </p:nvSpPr>
          <p:spPr>
            <a:xfrm>
              <a:off x="6495035" y="4071113"/>
              <a:ext cx="838200" cy="830997"/>
            </a:xfrm>
            <a:prstGeom prst="rect">
              <a:avLst/>
            </a:prstGeom>
            <a:noFill/>
          </p:spPr>
          <p:txBody>
            <a:bodyPr wrap="square" rtlCol="0">
              <a:spAutoFit/>
            </a:bodyPr>
            <a:lstStyle/>
            <a:p>
              <a:pPr algn="ctr"/>
              <a:r>
                <a:rPr lang="en-US" sz="4800" dirty="0" smtClean="0"/>
                <a:t>?</a:t>
              </a:r>
              <a:endParaRPr lang="en-US" sz="4800" dirty="0"/>
            </a:p>
          </p:txBody>
        </p:sp>
      </p:grpSp>
      <p:pic>
        <p:nvPicPr>
          <p:cNvPr id="4" name="Picture 3" descr="Nose_reshaping.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95582" y="1302346"/>
            <a:ext cx="1497999" cy="2358079"/>
          </a:xfrm>
          <a:prstGeom prst="rect">
            <a:avLst/>
          </a:prstGeom>
        </p:spPr>
      </p:pic>
    </p:spTree>
    <p:extLst>
      <p:ext uri="{BB962C8B-B14F-4D97-AF65-F5344CB8AC3E}">
        <p14:creationId xmlns:p14="http://schemas.microsoft.com/office/powerpoint/2010/main" val="120547350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Visualizing Metabolic Activity of a </a:t>
            </a:r>
            <a:r>
              <a:rPr lang="en-US" dirty="0" err="1" smtClean="0"/>
              <a:t>Microbiome</a:t>
            </a:r>
            <a:endParaRPr lang="en-US" dirty="0"/>
          </a:p>
        </p:txBody>
      </p:sp>
      <p:grpSp>
        <p:nvGrpSpPr>
          <p:cNvPr id="475" name="Group 474"/>
          <p:cNvGrpSpPr/>
          <p:nvPr/>
        </p:nvGrpSpPr>
        <p:grpSpPr>
          <a:xfrm>
            <a:off x="220322" y="6086400"/>
            <a:ext cx="2124456" cy="430887"/>
            <a:chOff x="752699" y="6086400"/>
            <a:chExt cx="2124456" cy="430887"/>
          </a:xfrm>
        </p:grpSpPr>
        <p:sp>
          <p:nvSpPr>
            <p:cNvPr id="103" name="Oval 102"/>
            <p:cNvSpPr/>
            <p:nvPr/>
          </p:nvSpPr>
          <p:spPr>
            <a:xfrm>
              <a:off x="752699" y="6086400"/>
              <a:ext cx="905256" cy="356616"/>
            </a:xfrm>
            <a:prstGeom prst="ellipse">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smtClean="0">
                  <a:ln>
                    <a:noFill/>
                  </a:ln>
                  <a:solidFill>
                    <a:sysClr val="window" lastClr="FFFFFF"/>
                  </a:solidFill>
                  <a:effectLst/>
                  <a:uLnTx/>
                  <a:uFillTx/>
                  <a:latin typeface="Arial"/>
                  <a:ea typeface="+mn-ea"/>
                  <a:cs typeface="+mn-cs"/>
                </a:rPr>
                <a:t>TAXA</a:t>
              </a:r>
              <a:endParaRPr kumimoji="0" lang="en-US" sz="1100" b="0" i="0" u="none" strike="noStrike" kern="0" cap="none" spc="0" normalizeH="0" baseline="0" noProof="0" dirty="0">
                <a:ln>
                  <a:noFill/>
                </a:ln>
                <a:solidFill>
                  <a:sysClr val="window" lastClr="FFFFFF"/>
                </a:solidFill>
                <a:effectLst/>
                <a:uLnTx/>
                <a:uFillTx/>
                <a:latin typeface="Arial"/>
                <a:ea typeface="+mn-ea"/>
                <a:cs typeface="+mn-cs"/>
              </a:endParaRPr>
            </a:p>
          </p:txBody>
        </p:sp>
        <p:sp>
          <p:nvSpPr>
            <p:cNvPr id="106" name="TextBox 105"/>
            <p:cNvSpPr txBox="1"/>
            <p:nvPr/>
          </p:nvSpPr>
          <p:spPr>
            <a:xfrm>
              <a:off x="1657955" y="6086400"/>
              <a:ext cx="1219200" cy="430887"/>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smtClean="0">
                  <a:ln>
                    <a:noFill/>
                  </a:ln>
                  <a:solidFill>
                    <a:sysClr val="windowText" lastClr="000000"/>
                  </a:solidFill>
                  <a:effectLst/>
                  <a:uLnTx/>
                  <a:uFillTx/>
                </a:rPr>
                <a:t>From 16S or </a:t>
              </a:r>
              <a:r>
                <a:rPr kumimoji="0" lang="en-US" sz="1100" b="0" i="0" u="none" strike="noStrike" kern="0" cap="none" spc="0" normalizeH="0" baseline="0" noProof="0" dirty="0" err="1" smtClean="0">
                  <a:ln>
                    <a:noFill/>
                  </a:ln>
                  <a:solidFill>
                    <a:sysClr val="windowText" lastClr="000000"/>
                  </a:solidFill>
                  <a:effectLst/>
                  <a:uLnTx/>
                  <a:uFillTx/>
                </a:rPr>
                <a:t>metagenomics</a:t>
              </a:r>
              <a:endParaRPr kumimoji="0" lang="en-US" sz="1100" b="0" i="0" u="none" strike="noStrike" kern="0" cap="none" spc="0" normalizeH="0" baseline="0" noProof="0" dirty="0">
                <a:ln>
                  <a:noFill/>
                </a:ln>
                <a:solidFill>
                  <a:sysClr val="windowText" lastClr="000000"/>
                </a:solidFill>
                <a:effectLst/>
                <a:uLnTx/>
                <a:uFillTx/>
              </a:endParaRPr>
            </a:p>
          </p:txBody>
        </p:sp>
      </p:grpSp>
      <p:grpSp>
        <p:nvGrpSpPr>
          <p:cNvPr id="476" name="Group 475"/>
          <p:cNvGrpSpPr/>
          <p:nvPr/>
        </p:nvGrpSpPr>
        <p:grpSpPr>
          <a:xfrm>
            <a:off x="2458370" y="6078397"/>
            <a:ext cx="2187015" cy="600164"/>
            <a:chOff x="2762863" y="6078397"/>
            <a:chExt cx="2187015" cy="600164"/>
          </a:xfrm>
        </p:grpSpPr>
        <p:sp>
          <p:nvSpPr>
            <p:cNvPr id="102" name="Oval 101"/>
            <p:cNvSpPr/>
            <p:nvPr/>
          </p:nvSpPr>
          <p:spPr>
            <a:xfrm>
              <a:off x="2762863" y="6086400"/>
              <a:ext cx="903694" cy="355410"/>
            </a:xfrm>
            <a:prstGeom prst="ellipse">
              <a:avLst/>
            </a:prstGeom>
            <a:gradFill rotWithShape="1">
              <a:gsLst>
                <a:gs pos="0">
                  <a:srgbClr val="9BBB59">
                    <a:shade val="51000"/>
                    <a:satMod val="130000"/>
                  </a:srgbClr>
                </a:gs>
                <a:gs pos="80000">
                  <a:srgbClr val="9BBB59">
                    <a:shade val="93000"/>
                    <a:satMod val="130000"/>
                  </a:srgbClr>
                </a:gs>
                <a:gs pos="100000">
                  <a:srgbClr val="9BBB59">
                    <a:shade val="94000"/>
                    <a:satMod val="135000"/>
                  </a:srgbClr>
                </a:gs>
              </a:gsLst>
              <a:lin ang="16200000" scaled="0"/>
            </a:gradFill>
            <a:ln w="9525" cap="flat" cmpd="sng" algn="ctr">
              <a:solidFill>
                <a:srgbClr val="9BBB59">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smtClean="0">
                  <a:ln>
                    <a:noFill/>
                  </a:ln>
                  <a:solidFill>
                    <a:sysClr val="window" lastClr="FFFFFF"/>
                  </a:solidFill>
                  <a:effectLst/>
                  <a:uLnTx/>
                  <a:uFillTx/>
                  <a:latin typeface="Arial"/>
                  <a:ea typeface="+mn-ea"/>
                  <a:cs typeface="+mn-cs"/>
                </a:rPr>
                <a:t>GENE</a:t>
              </a:r>
              <a:endParaRPr kumimoji="0" lang="en-US" sz="1100" b="0" i="0" u="none" strike="noStrike" kern="0" cap="none" spc="0" normalizeH="0" baseline="0" noProof="0" dirty="0">
                <a:ln>
                  <a:noFill/>
                </a:ln>
                <a:solidFill>
                  <a:sysClr val="window" lastClr="FFFFFF"/>
                </a:solidFill>
                <a:effectLst/>
                <a:uLnTx/>
                <a:uFillTx/>
                <a:latin typeface="Arial"/>
                <a:ea typeface="+mn-ea"/>
                <a:cs typeface="+mn-cs"/>
              </a:endParaRPr>
            </a:p>
          </p:txBody>
        </p:sp>
        <p:sp>
          <p:nvSpPr>
            <p:cNvPr id="107" name="TextBox 106"/>
            <p:cNvSpPr txBox="1"/>
            <p:nvPr/>
          </p:nvSpPr>
          <p:spPr>
            <a:xfrm>
              <a:off x="3666557" y="6078397"/>
              <a:ext cx="1283321" cy="600164"/>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smtClean="0">
                  <a:ln>
                    <a:noFill/>
                  </a:ln>
                  <a:solidFill>
                    <a:sysClr val="windowText" lastClr="000000"/>
                  </a:solidFill>
                  <a:effectLst/>
                  <a:uLnTx/>
                  <a:uFillTx/>
                </a:rPr>
                <a:t>From </a:t>
              </a:r>
              <a:r>
                <a:rPr kumimoji="0" lang="en-US" sz="1100" b="0" i="0" u="none" strike="noStrike" kern="0" cap="none" spc="0" normalizeH="0" baseline="0" noProof="0" dirty="0" err="1" smtClean="0">
                  <a:ln>
                    <a:noFill/>
                  </a:ln>
                  <a:solidFill>
                    <a:sysClr val="windowText" lastClr="000000"/>
                  </a:solidFill>
                  <a:effectLst/>
                  <a:uLnTx/>
                  <a:uFillTx/>
                </a:rPr>
                <a:t>PICRUSt</a:t>
              </a:r>
              <a:r>
                <a:rPr kumimoji="0" lang="en-US" sz="1100" b="0" i="0" u="none" strike="noStrike" kern="0" cap="none" spc="0" normalizeH="0" baseline="0" noProof="0" dirty="0" smtClean="0">
                  <a:ln>
                    <a:noFill/>
                  </a:ln>
                  <a:solidFill>
                    <a:sysClr val="windowText" lastClr="000000"/>
                  </a:solidFill>
                  <a:effectLst/>
                  <a:uLnTx/>
                  <a:uFillTx/>
                </a:rPr>
                <a:t> or </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err="1" smtClean="0">
                  <a:ln>
                    <a:noFill/>
                  </a:ln>
                  <a:solidFill>
                    <a:sysClr val="windowText" lastClr="000000"/>
                  </a:solidFill>
                  <a:effectLst/>
                  <a:uLnTx/>
                  <a:uFillTx/>
                </a:rPr>
                <a:t>metagenomics</a:t>
              </a:r>
              <a:r>
                <a:rPr kumimoji="0" lang="en-US" sz="1100" b="0" i="0" u="none" strike="noStrike" kern="0" cap="none" spc="0" normalizeH="0" baseline="0" noProof="0" dirty="0" smtClean="0">
                  <a:ln>
                    <a:noFill/>
                  </a:ln>
                  <a:solidFill>
                    <a:sysClr val="windowText" lastClr="000000"/>
                  </a:solidFill>
                  <a:effectLst/>
                  <a:uLnTx/>
                  <a:uFillTx/>
                </a:rPr>
                <a:t> or </a:t>
              </a:r>
              <a:r>
                <a:rPr kumimoji="0" lang="en-US" sz="1100" b="0" i="0" u="none" strike="noStrike" kern="0" cap="none" spc="0" normalizeH="0" baseline="0" noProof="0" dirty="0" err="1" smtClean="0">
                  <a:ln>
                    <a:noFill/>
                  </a:ln>
                  <a:solidFill>
                    <a:sysClr val="windowText" lastClr="000000"/>
                  </a:solidFill>
                  <a:effectLst/>
                  <a:uLnTx/>
                  <a:uFillTx/>
                </a:rPr>
                <a:t>transcriptomics</a:t>
              </a:r>
              <a:endParaRPr kumimoji="0" lang="en-US" sz="1100" b="0" i="0" u="none" strike="noStrike" kern="0" cap="none" spc="0" normalizeH="0" baseline="0" noProof="0" dirty="0">
                <a:ln>
                  <a:noFill/>
                </a:ln>
                <a:solidFill>
                  <a:sysClr val="windowText" lastClr="000000"/>
                </a:solidFill>
                <a:effectLst/>
                <a:uLnTx/>
                <a:uFillTx/>
              </a:endParaRPr>
            </a:p>
          </p:txBody>
        </p:sp>
      </p:grpSp>
      <p:grpSp>
        <p:nvGrpSpPr>
          <p:cNvPr id="477" name="Group 476"/>
          <p:cNvGrpSpPr/>
          <p:nvPr/>
        </p:nvGrpSpPr>
        <p:grpSpPr>
          <a:xfrm>
            <a:off x="4758977" y="6086400"/>
            <a:ext cx="2166355" cy="356616"/>
            <a:chOff x="5123674" y="6086400"/>
            <a:chExt cx="2166355" cy="356616"/>
          </a:xfrm>
        </p:grpSpPr>
        <p:sp>
          <p:nvSpPr>
            <p:cNvPr id="104" name="Oval 103"/>
            <p:cNvSpPr/>
            <p:nvPr/>
          </p:nvSpPr>
          <p:spPr>
            <a:xfrm>
              <a:off x="5123674" y="6086400"/>
              <a:ext cx="905256" cy="356616"/>
            </a:xfrm>
            <a:prstGeom prst="ellipse">
              <a:avLst/>
            </a:prstGeom>
            <a:gradFill rotWithShape="1">
              <a:gsLst>
                <a:gs pos="0">
                  <a:srgbClr val="C0504D">
                    <a:shade val="51000"/>
                    <a:satMod val="130000"/>
                  </a:srgbClr>
                </a:gs>
                <a:gs pos="80000">
                  <a:srgbClr val="C0504D">
                    <a:shade val="93000"/>
                    <a:satMod val="130000"/>
                  </a:srgbClr>
                </a:gs>
                <a:gs pos="100000">
                  <a:srgbClr val="C0504D">
                    <a:shade val="94000"/>
                    <a:satMod val="135000"/>
                  </a:srgbClr>
                </a:gs>
              </a:gsLst>
              <a:lin ang="16200000" scaled="0"/>
            </a:gradFill>
            <a:ln w="9525" cap="flat" cmpd="sng" algn="ctr">
              <a:solidFill>
                <a:srgbClr val="C0504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smtClean="0">
                  <a:ln>
                    <a:noFill/>
                  </a:ln>
                  <a:solidFill>
                    <a:sysClr val="window" lastClr="FFFFFF"/>
                  </a:solidFill>
                  <a:effectLst/>
                  <a:uLnTx/>
                  <a:uFillTx/>
                  <a:latin typeface="Arial"/>
                  <a:ea typeface="+mn-ea"/>
                  <a:cs typeface="+mn-cs"/>
                </a:rPr>
                <a:t>RXN</a:t>
              </a:r>
              <a:endParaRPr kumimoji="0" lang="en-US" sz="1100" b="0" i="0" u="none" strike="noStrike" kern="0" cap="none" spc="0" normalizeH="0" baseline="0" noProof="0" dirty="0">
                <a:ln>
                  <a:noFill/>
                </a:ln>
                <a:solidFill>
                  <a:sysClr val="window" lastClr="FFFFFF"/>
                </a:solidFill>
                <a:effectLst/>
                <a:uLnTx/>
                <a:uFillTx/>
                <a:latin typeface="Arial"/>
                <a:ea typeface="+mn-ea"/>
                <a:cs typeface="+mn-cs"/>
              </a:endParaRPr>
            </a:p>
          </p:txBody>
        </p:sp>
        <p:sp>
          <p:nvSpPr>
            <p:cNvPr id="109" name="TextBox 108"/>
            <p:cNvSpPr txBox="1"/>
            <p:nvPr/>
          </p:nvSpPr>
          <p:spPr>
            <a:xfrm>
              <a:off x="6070829" y="6086400"/>
              <a:ext cx="1219200" cy="26161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smtClean="0">
                  <a:ln>
                    <a:noFill/>
                  </a:ln>
                  <a:solidFill>
                    <a:sysClr val="windowText" lastClr="000000"/>
                  </a:solidFill>
                  <a:effectLst/>
                  <a:uLnTx/>
                  <a:uFillTx/>
                </a:rPr>
                <a:t>From KEGG</a:t>
              </a:r>
              <a:endParaRPr kumimoji="0" lang="en-US" sz="1100" b="0" i="0" u="none" strike="noStrike" kern="0" cap="none" spc="0" normalizeH="0" baseline="0" noProof="0" dirty="0">
                <a:ln>
                  <a:noFill/>
                </a:ln>
                <a:solidFill>
                  <a:sysClr val="windowText" lastClr="000000"/>
                </a:solidFill>
                <a:effectLst/>
                <a:uLnTx/>
                <a:uFillTx/>
              </a:endParaRPr>
            </a:p>
          </p:txBody>
        </p:sp>
      </p:grpSp>
      <p:grpSp>
        <p:nvGrpSpPr>
          <p:cNvPr id="478" name="Group 477"/>
          <p:cNvGrpSpPr/>
          <p:nvPr/>
        </p:nvGrpSpPr>
        <p:grpSpPr>
          <a:xfrm>
            <a:off x="7038924" y="6078397"/>
            <a:ext cx="2098212" cy="430887"/>
            <a:chOff x="7133838" y="6078397"/>
            <a:chExt cx="2098212" cy="430887"/>
          </a:xfrm>
        </p:grpSpPr>
        <p:sp>
          <p:nvSpPr>
            <p:cNvPr id="105" name="Rectangle 104"/>
            <p:cNvSpPr/>
            <p:nvPr/>
          </p:nvSpPr>
          <p:spPr>
            <a:xfrm flipH="1">
              <a:off x="7133838" y="6086400"/>
              <a:ext cx="905256" cy="356616"/>
            </a:xfrm>
            <a:prstGeom prst="rect">
              <a:avLst/>
            </a:prstGeom>
            <a:gradFill rotWithShape="1">
              <a:gsLst>
                <a:gs pos="0">
                  <a:srgbClr val="F79646">
                    <a:shade val="51000"/>
                    <a:satMod val="130000"/>
                  </a:srgbClr>
                </a:gs>
                <a:gs pos="80000">
                  <a:srgbClr val="F79646">
                    <a:shade val="93000"/>
                    <a:satMod val="130000"/>
                  </a:srgbClr>
                </a:gs>
                <a:gs pos="100000">
                  <a:srgbClr val="F79646">
                    <a:shade val="94000"/>
                    <a:satMod val="135000"/>
                  </a:srgbClr>
                </a:gs>
              </a:gsLst>
              <a:lin ang="16200000" scaled="0"/>
            </a:gradFill>
            <a:ln w="9525" cap="flat" cmpd="sng" algn="ctr">
              <a:solidFill>
                <a:srgbClr val="F79646">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smtClean="0">
                  <a:ln>
                    <a:noFill/>
                  </a:ln>
                  <a:solidFill>
                    <a:sysClr val="window" lastClr="FFFFFF"/>
                  </a:solidFill>
                  <a:effectLst/>
                  <a:uLnTx/>
                  <a:uFillTx/>
                  <a:latin typeface="Arial"/>
                  <a:ea typeface="+mn-ea"/>
                  <a:cs typeface="+mn-cs"/>
                </a:rPr>
                <a:t>CO3</a:t>
              </a:r>
              <a:endParaRPr kumimoji="0" lang="en-US" sz="1100" b="0" i="0" u="none" strike="noStrike" kern="0" cap="none" spc="0" normalizeH="0" baseline="0" noProof="0" dirty="0">
                <a:ln>
                  <a:noFill/>
                </a:ln>
                <a:solidFill>
                  <a:sysClr val="window" lastClr="FFFFFF"/>
                </a:solidFill>
                <a:effectLst/>
                <a:uLnTx/>
                <a:uFillTx/>
                <a:latin typeface="Arial"/>
                <a:ea typeface="+mn-ea"/>
                <a:cs typeface="+mn-cs"/>
              </a:endParaRPr>
            </a:p>
          </p:txBody>
        </p:sp>
        <p:sp>
          <p:nvSpPr>
            <p:cNvPr id="110" name="TextBox 109"/>
            <p:cNvSpPr txBox="1"/>
            <p:nvPr/>
          </p:nvSpPr>
          <p:spPr>
            <a:xfrm>
              <a:off x="8039093" y="6078397"/>
              <a:ext cx="1192957" cy="430887"/>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smtClean="0">
                  <a:ln>
                    <a:noFill/>
                  </a:ln>
                  <a:solidFill>
                    <a:sysClr val="windowText" lastClr="000000"/>
                  </a:solidFill>
                  <a:effectLst/>
                  <a:uLnTx/>
                  <a:uFillTx/>
                </a:rPr>
                <a:t>From KEGG or metabolomics</a:t>
              </a:r>
              <a:endParaRPr kumimoji="0" lang="en-US" sz="1100" b="0" i="0" u="none" strike="noStrike" kern="0" cap="none" spc="0" normalizeH="0" baseline="0" noProof="0" dirty="0">
                <a:ln>
                  <a:noFill/>
                </a:ln>
                <a:solidFill>
                  <a:sysClr val="windowText" lastClr="000000"/>
                </a:solidFill>
                <a:effectLst/>
                <a:uLnTx/>
                <a:uFillTx/>
              </a:endParaRPr>
            </a:p>
          </p:txBody>
        </p:sp>
      </p:grpSp>
      <p:grpSp>
        <p:nvGrpSpPr>
          <p:cNvPr id="9" name="Group 8"/>
          <p:cNvGrpSpPr/>
          <p:nvPr/>
        </p:nvGrpSpPr>
        <p:grpSpPr>
          <a:xfrm>
            <a:off x="696390" y="3353464"/>
            <a:ext cx="7751220" cy="612358"/>
            <a:chOff x="696390" y="3353464"/>
            <a:chExt cx="7751220" cy="612358"/>
          </a:xfrm>
        </p:grpSpPr>
        <p:sp>
          <p:nvSpPr>
            <p:cNvPr id="113" name="Oval 112"/>
            <p:cNvSpPr/>
            <p:nvPr/>
          </p:nvSpPr>
          <p:spPr>
            <a:xfrm>
              <a:off x="7068232" y="3353464"/>
              <a:ext cx="1379378" cy="574741"/>
            </a:xfrm>
            <a:prstGeom prst="ellipse">
              <a:avLst/>
            </a:prstGeom>
            <a:gradFill rotWithShape="1">
              <a:gsLst>
                <a:gs pos="0">
                  <a:srgbClr val="9BBB59">
                    <a:shade val="51000"/>
                    <a:satMod val="130000"/>
                  </a:srgbClr>
                </a:gs>
                <a:gs pos="80000">
                  <a:srgbClr val="9BBB59">
                    <a:shade val="93000"/>
                    <a:satMod val="130000"/>
                  </a:srgbClr>
                </a:gs>
                <a:gs pos="100000">
                  <a:srgbClr val="9BBB59">
                    <a:shade val="94000"/>
                    <a:satMod val="135000"/>
                  </a:srgbClr>
                </a:gs>
              </a:gsLst>
              <a:lin ang="16200000" scaled="0"/>
            </a:gradFill>
            <a:ln w="9525" cap="flat" cmpd="sng" algn="ctr">
              <a:solidFill>
                <a:srgbClr val="9BBB59">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600" kern="0" dirty="0" smtClean="0">
                  <a:solidFill>
                    <a:sysClr val="window" lastClr="FFFFFF"/>
                  </a:solidFill>
                  <a:latin typeface="Arial"/>
                </a:rPr>
                <a:t>GENE</a:t>
              </a:r>
              <a:r>
                <a:rPr kumimoji="0" lang="en-US" sz="1600" b="0" i="0" u="none" strike="noStrike" kern="0" cap="none" spc="0" normalizeH="0" baseline="0" noProof="0" dirty="0" smtClean="0">
                  <a:ln>
                    <a:noFill/>
                  </a:ln>
                  <a:solidFill>
                    <a:sysClr val="window" lastClr="FFFFFF"/>
                  </a:solidFill>
                  <a:effectLst/>
                  <a:uLnTx/>
                  <a:uFillTx/>
                  <a:latin typeface="Arial"/>
                </a:rPr>
                <a:t>4</a:t>
              </a:r>
              <a:endParaRPr kumimoji="0" lang="en-US" sz="1600" b="0" i="0" u="none" strike="noStrike" kern="0" cap="none" spc="0" normalizeH="0" baseline="0" noProof="0" dirty="0">
                <a:ln>
                  <a:noFill/>
                </a:ln>
                <a:solidFill>
                  <a:sysClr val="window" lastClr="FFFFFF"/>
                </a:solidFill>
                <a:effectLst/>
                <a:uLnTx/>
                <a:uFillTx/>
                <a:latin typeface="Arial"/>
              </a:endParaRPr>
            </a:p>
          </p:txBody>
        </p:sp>
        <p:sp>
          <p:nvSpPr>
            <p:cNvPr id="116" name="Oval 115"/>
            <p:cNvSpPr/>
            <p:nvPr/>
          </p:nvSpPr>
          <p:spPr>
            <a:xfrm>
              <a:off x="4959447" y="3353464"/>
              <a:ext cx="1412395" cy="588498"/>
            </a:xfrm>
            <a:prstGeom prst="ellipse">
              <a:avLst/>
            </a:prstGeom>
            <a:gradFill rotWithShape="1">
              <a:gsLst>
                <a:gs pos="0">
                  <a:srgbClr val="9BBB59">
                    <a:shade val="51000"/>
                    <a:satMod val="130000"/>
                  </a:srgbClr>
                </a:gs>
                <a:gs pos="80000">
                  <a:srgbClr val="9BBB59">
                    <a:shade val="93000"/>
                    <a:satMod val="130000"/>
                  </a:srgbClr>
                </a:gs>
                <a:gs pos="100000">
                  <a:srgbClr val="9BBB59">
                    <a:shade val="94000"/>
                    <a:satMod val="135000"/>
                  </a:srgbClr>
                </a:gs>
              </a:gsLst>
              <a:lin ang="16200000" scaled="0"/>
            </a:gradFill>
            <a:ln w="9525" cap="flat" cmpd="sng" algn="ctr">
              <a:solidFill>
                <a:srgbClr val="9BBB59">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600" kern="0" dirty="0" smtClean="0">
                  <a:solidFill>
                    <a:sysClr val="window" lastClr="FFFFFF"/>
                  </a:solidFill>
                  <a:latin typeface="Arial"/>
                </a:rPr>
                <a:t>GENE</a:t>
              </a:r>
              <a:r>
                <a:rPr kumimoji="0" lang="en-US" sz="1600" b="0" i="0" u="none" strike="noStrike" kern="0" cap="none" spc="0" normalizeH="0" baseline="0" noProof="0" dirty="0" smtClean="0">
                  <a:ln>
                    <a:noFill/>
                  </a:ln>
                  <a:solidFill>
                    <a:sysClr val="window" lastClr="FFFFFF"/>
                  </a:solidFill>
                  <a:effectLst/>
                  <a:uLnTx/>
                  <a:uFillTx/>
                  <a:latin typeface="Arial"/>
                </a:rPr>
                <a:t>3</a:t>
              </a:r>
              <a:endParaRPr kumimoji="0" lang="en-US" sz="1600" b="0" i="0" u="none" strike="noStrike" kern="0" cap="none" spc="0" normalizeH="0" baseline="0" noProof="0" dirty="0">
                <a:ln>
                  <a:noFill/>
                </a:ln>
                <a:solidFill>
                  <a:sysClr val="window" lastClr="FFFFFF"/>
                </a:solidFill>
                <a:effectLst/>
                <a:uLnTx/>
                <a:uFillTx/>
                <a:latin typeface="Arial"/>
              </a:endParaRPr>
            </a:p>
          </p:txBody>
        </p:sp>
        <p:sp>
          <p:nvSpPr>
            <p:cNvPr id="117" name="Oval 116"/>
            <p:cNvSpPr/>
            <p:nvPr/>
          </p:nvSpPr>
          <p:spPr>
            <a:xfrm>
              <a:off x="696390" y="3353464"/>
              <a:ext cx="1448313" cy="603464"/>
            </a:xfrm>
            <a:prstGeom prst="ellipse">
              <a:avLst/>
            </a:prstGeom>
            <a:gradFill rotWithShape="1">
              <a:gsLst>
                <a:gs pos="0">
                  <a:srgbClr val="9BBB59">
                    <a:shade val="51000"/>
                    <a:satMod val="130000"/>
                  </a:srgbClr>
                </a:gs>
                <a:gs pos="80000">
                  <a:srgbClr val="9BBB59">
                    <a:shade val="93000"/>
                    <a:satMod val="130000"/>
                  </a:srgbClr>
                </a:gs>
                <a:gs pos="100000">
                  <a:srgbClr val="9BBB59">
                    <a:shade val="94000"/>
                    <a:satMod val="135000"/>
                  </a:srgbClr>
                </a:gs>
              </a:gsLst>
              <a:lin ang="16200000" scaled="0"/>
            </a:gradFill>
            <a:ln w="9525" cap="flat" cmpd="sng" algn="ctr">
              <a:solidFill>
                <a:srgbClr val="9BBB59">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sysClr val="window" lastClr="FFFFFF"/>
                  </a:solidFill>
                  <a:effectLst/>
                  <a:uLnTx/>
                  <a:uFillTx/>
                  <a:latin typeface="Arial"/>
                  <a:ea typeface="+mn-ea"/>
                  <a:cs typeface="+mn-cs"/>
                </a:rPr>
                <a:t>GENE1</a:t>
              </a:r>
              <a:endParaRPr kumimoji="0" lang="en-US" sz="1600" b="0" i="0" u="none" strike="noStrike" kern="0" cap="none" spc="0" normalizeH="0" baseline="0" noProof="0" dirty="0">
                <a:ln>
                  <a:noFill/>
                </a:ln>
                <a:solidFill>
                  <a:sysClr val="window" lastClr="FFFFFF"/>
                </a:solidFill>
                <a:effectLst/>
                <a:uLnTx/>
                <a:uFillTx/>
                <a:latin typeface="Arial"/>
                <a:ea typeface="+mn-ea"/>
                <a:cs typeface="+mn-cs"/>
              </a:endParaRPr>
            </a:p>
          </p:txBody>
        </p:sp>
        <p:sp>
          <p:nvSpPr>
            <p:cNvPr id="118" name="Oval 117"/>
            <p:cNvSpPr/>
            <p:nvPr/>
          </p:nvSpPr>
          <p:spPr>
            <a:xfrm>
              <a:off x="2841093" y="3353464"/>
              <a:ext cx="1421964" cy="612358"/>
            </a:xfrm>
            <a:prstGeom prst="ellipse">
              <a:avLst/>
            </a:prstGeom>
            <a:gradFill rotWithShape="1">
              <a:gsLst>
                <a:gs pos="0">
                  <a:srgbClr val="9BBB59">
                    <a:shade val="51000"/>
                    <a:satMod val="130000"/>
                  </a:srgbClr>
                </a:gs>
                <a:gs pos="80000">
                  <a:srgbClr val="9BBB59">
                    <a:shade val="93000"/>
                    <a:satMod val="130000"/>
                  </a:srgbClr>
                </a:gs>
                <a:gs pos="100000">
                  <a:srgbClr val="9BBB59">
                    <a:shade val="94000"/>
                    <a:satMod val="135000"/>
                  </a:srgbClr>
                </a:gs>
              </a:gsLst>
              <a:lin ang="16200000" scaled="0"/>
            </a:gradFill>
            <a:ln w="9525" cap="flat" cmpd="sng" algn="ctr">
              <a:solidFill>
                <a:srgbClr val="9BBB59">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600" kern="0" dirty="0" smtClean="0">
                  <a:solidFill>
                    <a:sysClr val="window" lastClr="FFFFFF"/>
                  </a:solidFill>
                  <a:latin typeface="Arial"/>
                </a:rPr>
                <a:t>GENE</a:t>
              </a:r>
              <a:r>
                <a:rPr kumimoji="0" lang="en-US" sz="1600" b="0" i="0" u="none" strike="noStrike" kern="0" cap="none" spc="0" normalizeH="0" baseline="0" noProof="0" dirty="0" smtClean="0">
                  <a:ln>
                    <a:noFill/>
                  </a:ln>
                  <a:solidFill>
                    <a:sysClr val="window" lastClr="FFFFFF"/>
                  </a:solidFill>
                  <a:effectLst/>
                  <a:uLnTx/>
                  <a:uFillTx/>
                  <a:latin typeface="Arial"/>
                </a:rPr>
                <a:t>2</a:t>
              </a:r>
              <a:endParaRPr kumimoji="0" lang="en-US" sz="1600" b="0" i="0" u="none" strike="noStrike" kern="0" cap="none" spc="0" normalizeH="0" baseline="0" noProof="0" dirty="0">
                <a:ln>
                  <a:noFill/>
                </a:ln>
                <a:solidFill>
                  <a:sysClr val="window" lastClr="FFFFFF"/>
                </a:solidFill>
                <a:effectLst/>
                <a:uLnTx/>
                <a:uFillTx/>
                <a:latin typeface="Arial"/>
              </a:endParaRPr>
            </a:p>
          </p:txBody>
        </p:sp>
      </p:grpSp>
      <p:cxnSp>
        <p:nvCxnSpPr>
          <p:cNvPr id="123" name="Straight Connector 122"/>
          <p:cNvCxnSpPr/>
          <p:nvPr/>
        </p:nvCxnSpPr>
        <p:spPr>
          <a:xfrm flipH="1">
            <a:off x="0" y="5820101"/>
            <a:ext cx="9144000" cy="0"/>
          </a:xfrm>
          <a:prstGeom prst="line">
            <a:avLst/>
          </a:prstGeom>
          <a:noFill/>
          <a:ln w="25400" cap="flat" cmpd="sng" algn="ctr">
            <a:solidFill>
              <a:sysClr val="windowText" lastClr="000000"/>
            </a:solidFill>
            <a:prstDash val="solid"/>
          </a:ln>
          <a:effectLst>
            <a:outerShdw blurRad="40000" dist="20000" dir="5400000" rotWithShape="0">
              <a:srgbClr val="000000">
                <a:alpha val="38000"/>
              </a:srgbClr>
            </a:outerShdw>
          </a:effectLst>
        </p:spPr>
      </p:cxnSp>
      <p:grpSp>
        <p:nvGrpSpPr>
          <p:cNvPr id="6" name="Group 5"/>
          <p:cNvGrpSpPr/>
          <p:nvPr/>
        </p:nvGrpSpPr>
        <p:grpSpPr>
          <a:xfrm>
            <a:off x="968907" y="1703738"/>
            <a:ext cx="7315200" cy="762000"/>
            <a:chOff x="968907" y="1703738"/>
            <a:chExt cx="7315200" cy="762000"/>
          </a:xfrm>
        </p:grpSpPr>
        <p:sp>
          <p:nvSpPr>
            <p:cNvPr id="111" name="Oval 110"/>
            <p:cNvSpPr/>
            <p:nvPr/>
          </p:nvSpPr>
          <p:spPr>
            <a:xfrm>
              <a:off x="3712107" y="1703738"/>
              <a:ext cx="1828800" cy="762000"/>
            </a:xfrm>
            <a:prstGeom prst="ellipse">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 lastClr="FFFFFF"/>
                  </a:solidFill>
                  <a:effectLst/>
                  <a:uLnTx/>
                  <a:uFillTx/>
                  <a:latin typeface="Arial"/>
                  <a:ea typeface="+mn-ea"/>
                  <a:cs typeface="+mn-cs"/>
                </a:rPr>
                <a:t>TAXA2</a:t>
              </a:r>
              <a:endParaRPr kumimoji="0" lang="en-US" sz="1800" b="0" i="0" u="none" strike="noStrike" kern="0" cap="none" spc="0" normalizeH="0" baseline="0" noProof="0" dirty="0">
                <a:ln>
                  <a:noFill/>
                </a:ln>
                <a:solidFill>
                  <a:sysClr val="window" lastClr="FFFFFF"/>
                </a:solidFill>
                <a:effectLst/>
                <a:uLnTx/>
                <a:uFillTx/>
                <a:latin typeface="Arial"/>
                <a:ea typeface="+mn-ea"/>
                <a:cs typeface="+mn-cs"/>
              </a:endParaRPr>
            </a:p>
          </p:txBody>
        </p:sp>
        <p:sp>
          <p:nvSpPr>
            <p:cNvPr id="112" name="Oval 111"/>
            <p:cNvSpPr/>
            <p:nvPr/>
          </p:nvSpPr>
          <p:spPr>
            <a:xfrm>
              <a:off x="6455307" y="1703738"/>
              <a:ext cx="1828800" cy="762000"/>
            </a:xfrm>
            <a:prstGeom prst="ellipse">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 lastClr="FFFFFF"/>
                  </a:solidFill>
                  <a:effectLst/>
                  <a:uLnTx/>
                  <a:uFillTx/>
                  <a:latin typeface="Arial"/>
                  <a:ea typeface="+mn-ea"/>
                  <a:cs typeface="+mn-cs"/>
                </a:rPr>
                <a:t>TAXA3</a:t>
              </a:r>
              <a:endParaRPr kumimoji="0" lang="en-US" sz="1800" b="0" i="0" u="none" strike="noStrike" kern="0" cap="none" spc="0" normalizeH="0" baseline="0" noProof="0" dirty="0">
                <a:ln>
                  <a:noFill/>
                </a:ln>
                <a:solidFill>
                  <a:sysClr val="window" lastClr="FFFFFF"/>
                </a:solidFill>
                <a:effectLst/>
                <a:uLnTx/>
                <a:uFillTx/>
                <a:latin typeface="Arial"/>
                <a:ea typeface="+mn-ea"/>
                <a:cs typeface="+mn-cs"/>
              </a:endParaRPr>
            </a:p>
          </p:txBody>
        </p:sp>
        <p:sp>
          <p:nvSpPr>
            <p:cNvPr id="124" name="Oval 123"/>
            <p:cNvSpPr/>
            <p:nvPr/>
          </p:nvSpPr>
          <p:spPr>
            <a:xfrm>
              <a:off x="968907" y="1703738"/>
              <a:ext cx="1828800" cy="762000"/>
            </a:xfrm>
            <a:prstGeom prst="ellipse">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 lastClr="FFFFFF"/>
                  </a:solidFill>
                  <a:effectLst/>
                  <a:uLnTx/>
                  <a:uFillTx/>
                  <a:latin typeface="Arial"/>
                  <a:ea typeface="+mn-ea"/>
                  <a:cs typeface="+mn-cs"/>
                </a:rPr>
                <a:t>TAXA1</a:t>
              </a:r>
              <a:endParaRPr kumimoji="0" lang="en-US" sz="1800" b="0" i="0" u="none" strike="noStrike" kern="0" cap="none" spc="0" normalizeH="0" baseline="0" noProof="0" dirty="0">
                <a:ln>
                  <a:noFill/>
                </a:ln>
                <a:solidFill>
                  <a:sysClr val="window" lastClr="FFFFFF"/>
                </a:solidFill>
                <a:effectLst/>
                <a:uLnTx/>
                <a:uFillTx/>
                <a:latin typeface="Arial"/>
                <a:ea typeface="+mn-ea"/>
                <a:cs typeface="+mn-cs"/>
              </a:endParaRPr>
            </a:p>
          </p:txBody>
        </p:sp>
      </p:grpSp>
      <p:grpSp>
        <p:nvGrpSpPr>
          <p:cNvPr id="8" name="Group 7"/>
          <p:cNvGrpSpPr/>
          <p:nvPr/>
        </p:nvGrpSpPr>
        <p:grpSpPr>
          <a:xfrm>
            <a:off x="1420547" y="2354146"/>
            <a:ext cx="6337374" cy="1087693"/>
            <a:chOff x="1420547" y="2354146"/>
            <a:chExt cx="6337374" cy="1087693"/>
          </a:xfrm>
        </p:grpSpPr>
        <p:cxnSp>
          <p:nvCxnSpPr>
            <p:cNvPr id="114" name="Straight Arrow Connector 113"/>
            <p:cNvCxnSpPr>
              <a:stCxn id="111" idx="5"/>
              <a:endCxn id="113" idx="1"/>
            </p:cNvCxnSpPr>
            <p:nvPr/>
          </p:nvCxnSpPr>
          <p:spPr>
            <a:xfrm>
              <a:off x="5273085" y="2354146"/>
              <a:ext cx="1997152" cy="1083487"/>
            </a:xfrm>
            <a:prstGeom prst="straightConnector1">
              <a:avLst/>
            </a:prstGeom>
            <a:noFill/>
            <a:ln w="25400" cap="flat" cmpd="sng" algn="ctr">
              <a:solidFill>
                <a:sysClr val="windowText" lastClr="000000"/>
              </a:solidFill>
              <a:prstDash val="solid"/>
              <a:tailEnd type="arrow"/>
            </a:ln>
            <a:effectLst>
              <a:outerShdw blurRad="40000" dist="20000" dir="5400000" rotWithShape="0">
                <a:srgbClr val="000000">
                  <a:alpha val="38000"/>
                </a:srgbClr>
              </a:outerShdw>
            </a:effectLst>
          </p:spPr>
        </p:cxnSp>
        <p:cxnSp>
          <p:nvCxnSpPr>
            <p:cNvPr id="115" name="Straight Arrow Connector 114"/>
            <p:cNvCxnSpPr>
              <a:stCxn id="112" idx="4"/>
              <a:endCxn id="113" idx="0"/>
            </p:cNvCxnSpPr>
            <p:nvPr/>
          </p:nvCxnSpPr>
          <p:spPr>
            <a:xfrm>
              <a:off x="7369707" y="2465738"/>
              <a:ext cx="388214" cy="887726"/>
            </a:xfrm>
            <a:prstGeom prst="straightConnector1">
              <a:avLst/>
            </a:prstGeom>
            <a:noFill/>
            <a:ln w="25400" cap="flat" cmpd="sng" algn="ctr">
              <a:solidFill>
                <a:sysClr val="windowText" lastClr="000000"/>
              </a:solidFill>
              <a:prstDash val="solid"/>
              <a:tailEnd type="arrow"/>
            </a:ln>
            <a:effectLst>
              <a:outerShdw blurRad="40000" dist="20000" dir="5400000" rotWithShape="0">
                <a:srgbClr val="000000">
                  <a:alpha val="38000"/>
                </a:srgbClr>
              </a:outerShdw>
            </a:effectLst>
          </p:spPr>
        </p:cxnSp>
        <p:cxnSp>
          <p:nvCxnSpPr>
            <p:cNvPr id="119" name="Straight Arrow Connector 118"/>
            <p:cNvCxnSpPr>
              <a:stCxn id="112" idx="4"/>
              <a:endCxn id="116" idx="7"/>
            </p:cNvCxnSpPr>
            <p:nvPr/>
          </p:nvCxnSpPr>
          <p:spPr>
            <a:xfrm flipH="1">
              <a:off x="6165002" y="2465738"/>
              <a:ext cx="1204705" cy="973910"/>
            </a:xfrm>
            <a:prstGeom prst="straightConnector1">
              <a:avLst/>
            </a:prstGeom>
            <a:noFill/>
            <a:ln w="25400" cap="flat" cmpd="sng" algn="ctr">
              <a:solidFill>
                <a:sysClr val="windowText" lastClr="000000"/>
              </a:solidFill>
              <a:prstDash val="solid"/>
              <a:tailEnd type="arrow"/>
            </a:ln>
            <a:effectLst>
              <a:outerShdw blurRad="40000" dist="20000" dir="5400000" rotWithShape="0">
                <a:srgbClr val="000000">
                  <a:alpha val="38000"/>
                </a:srgbClr>
              </a:outerShdw>
            </a:effectLst>
          </p:spPr>
        </p:cxnSp>
        <p:cxnSp>
          <p:nvCxnSpPr>
            <p:cNvPr id="120" name="Straight Arrow Connector 119"/>
            <p:cNvCxnSpPr>
              <a:stCxn id="111" idx="5"/>
              <a:endCxn id="116" idx="0"/>
            </p:cNvCxnSpPr>
            <p:nvPr/>
          </p:nvCxnSpPr>
          <p:spPr>
            <a:xfrm>
              <a:off x="5273085" y="2354146"/>
              <a:ext cx="392560" cy="999318"/>
            </a:xfrm>
            <a:prstGeom prst="straightConnector1">
              <a:avLst/>
            </a:prstGeom>
            <a:noFill/>
            <a:ln w="25400" cap="flat" cmpd="sng" algn="ctr">
              <a:solidFill>
                <a:sysClr val="windowText" lastClr="000000"/>
              </a:solidFill>
              <a:prstDash val="solid"/>
              <a:tailEnd type="arrow"/>
            </a:ln>
            <a:effectLst>
              <a:outerShdw blurRad="40000" dist="20000" dir="5400000" rotWithShape="0">
                <a:srgbClr val="000000">
                  <a:alpha val="38000"/>
                </a:srgbClr>
              </a:outerShdw>
            </a:effectLst>
          </p:spPr>
        </p:cxnSp>
        <p:cxnSp>
          <p:nvCxnSpPr>
            <p:cNvPr id="121" name="Straight Arrow Connector 120"/>
            <p:cNvCxnSpPr>
              <a:stCxn id="111" idx="3"/>
              <a:endCxn id="118" idx="0"/>
            </p:cNvCxnSpPr>
            <p:nvPr/>
          </p:nvCxnSpPr>
          <p:spPr>
            <a:xfrm flipH="1">
              <a:off x="3552075" y="2354146"/>
              <a:ext cx="427854" cy="999318"/>
            </a:xfrm>
            <a:prstGeom prst="straightConnector1">
              <a:avLst/>
            </a:prstGeom>
            <a:noFill/>
            <a:ln w="25400" cap="flat" cmpd="sng" algn="ctr">
              <a:solidFill>
                <a:sysClr val="windowText" lastClr="000000"/>
              </a:solidFill>
              <a:prstDash val="solid"/>
              <a:tailEnd type="arrow"/>
            </a:ln>
            <a:effectLst>
              <a:outerShdw blurRad="40000" dist="20000" dir="5400000" rotWithShape="0">
                <a:srgbClr val="000000">
                  <a:alpha val="38000"/>
                </a:srgbClr>
              </a:outerShdw>
            </a:effectLst>
          </p:spPr>
        </p:cxnSp>
        <p:cxnSp>
          <p:nvCxnSpPr>
            <p:cNvPr id="122" name="Straight Arrow Connector 121"/>
            <p:cNvCxnSpPr>
              <a:stCxn id="111" idx="3"/>
              <a:endCxn id="117" idx="7"/>
            </p:cNvCxnSpPr>
            <p:nvPr/>
          </p:nvCxnSpPr>
          <p:spPr>
            <a:xfrm flipH="1">
              <a:off x="1932602" y="2354146"/>
              <a:ext cx="2047327" cy="1087693"/>
            </a:xfrm>
            <a:prstGeom prst="straightConnector1">
              <a:avLst/>
            </a:prstGeom>
            <a:noFill/>
            <a:ln w="25400" cap="flat" cmpd="sng" algn="ctr">
              <a:solidFill>
                <a:sysClr val="windowText" lastClr="000000"/>
              </a:solidFill>
              <a:prstDash val="solid"/>
              <a:tailEnd type="arrow"/>
            </a:ln>
            <a:effectLst>
              <a:outerShdw blurRad="40000" dist="20000" dir="5400000" rotWithShape="0">
                <a:srgbClr val="000000">
                  <a:alpha val="38000"/>
                </a:srgbClr>
              </a:outerShdw>
            </a:effectLst>
          </p:spPr>
        </p:cxnSp>
        <p:cxnSp>
          <p:nvCxnSpPr>
            <p:cNvPr id="125" name="Straight Arrow Connector 124"/>
            <p:cNvCxnSpPr>
              <a:stCxn id="124" idx="4"/>
              <a:endCxn id="117" idx="0"/>
            </p:cNvCxnSpPr>
            <p:nvPr/>
          </p:nvCxnSpPr>
          <p:spPr>
            <a:xfrm flipH="1">
              <a:off x="1420547" y="2465738"/>
              <a:ext cx="462760" cy="887726"/>
            </a:xfrm>
            <a:prstGeom prst="straightConnector1">
              <a:avLst/>
            </a:prstGeom>
            <a:noFill/>
            <a:ln w="25400" cap="flat" cmpd="sng" algn="ctr">
              <a:solidFill>
                <a:sysClr val="windowText" lastClr="000000"/>
              </a:solidFill>
              <a:prstDash val="solid"/>
              <a:tailEnd type="arrow"/>
            </a:ln>
            <a:effectLst>
              <a:outerShdw blurRad="40000" dist="20000" dir="5400000" rotWithShape="0">
                <a:srgbClr val="000000">
                  <a:alpha val="38000"/>
                </a:srgbClr>
              </a:outerShdw>
            </a:effectLst>
          </p:spPr>
        </p:cxnSp>
      </p:grpSp>
      <p:grpSp>
        <p:nvGrpSpPr>
          <p:cNvPr id="10" name="Group 9"/>
          <p:cNvGrpSpPr/>
          <p:nvPr/>
        </p:nvGrpSpPr>
        <p:grpSpPr>
          <a:xfrm>
            <a:off x="1420547" y="3876144"/>
            <a:ext cx="5685103" cy="994215"/>
            <a:chOff x="1420547" y="3876144"/>
            <a:chExt cx="5685103" cy="994215"/>
          </a:xfrm>
        </p:grpSpPr>
        <p:cxnSp>
          <p:nvCxnSpPr>
            <p:cNvPr id="147" name="Straight Arrow Connector 146"/>
            <p:cNvCxnSpPr>
              <a:stCxn id="117" idx="4"/>
              <a:endCxn id="144" idx="0"/>
            </p:cNvCxnSpPr>
            <p:nvPr/>
          </p:nvCxnSpPr>
          <p:spPr>
            <a:xfrm>
              <a:off x="1420547" y="3956928"/>
              <a:ext cx="617803" cy="913431"/>
            </a:xfrm>
            <a:prstGeom prst="straightConnector1">
              <a:avLst/>
            </a:prstGeom>
            <a:noFill/>
            <a:ln w="25400" cap="flat" cmpd="sng" algn="ctr">
              <a:solidFill>
                <a:sysClr val="windowText" lastClr="000000"/>
              </a:solidFill>
              <a:prstDash val="solid"/>
              <a:tailEnd type="arrow"/>
            </a:ln>
            <a:effectLst>
              <a:outerShdw blurRad="40000" dist="20000" dir="5400000" rotWithShape="0">
                <a:srgbClr val="000000">
                  <a:alpha val="38000"/>
                </a:srgbClr>
              </a:outerShdw>
            </a:effectLst>
          </p:spPr>
        </p:cxnSp>
        <p:cxnSp>
          <p:nvCxnSpPr>
            <p:cNvPr id="148" name="Straight Arrow Connector 147"/>
            <p:cNvCxnSpPr>
              <a:stCxn id="118" idx="3"/>
              <a:endCxn id="144" idx="0"/>
            </p:cNvCxnSpPr>
            <p:nvPr/>
          </p:nvCxnSpPr>
          <p:spPr>
            <a:xfrm flipH="1">
              <a:off x="2038350" y="3876144"/>
              <a:ext cx="1010985" cy="994215"/>
            </a:xfrm>
            <a:prstGeom prst="straightConnector1">
              <a:avLst/>
            </a:prstGeom>
            <a:noFill/>
            <a:ln w="25400" cap="flat" cmpd="sng" algn="ctr">
              <a:solidFill>
                <a:sysClr val="windowText" lastClr="000000"/>
              </a:solidFill>
              <a:prstDash val="solid"/>
              <a:tailEnd type="arrow"/>
            </a:ln>
            <a:effectLst>
              <a:outerShdw blurRad="40000" dist="20000" dir="5400000" rotWithShape="0">
                <a:srgbClr val="000000">
                  <a:alpha val="38000"/>
                </a:srgbClr>
              </a:outerShdw>
            </a:effectLst>
          </p:spPr>
        </p:cxnSp>
        <p:cxnSp>
          <p:nvCxnSpPr>
            <p:cNvPr id="149" name="Straight Arrow Connector 148"/>
            <p:cNvCxnSpPr>
              <a:stCxn id="116" idx="4"/>
              <a:endCxn id="135" idx="0"/>
            </p:cNvCxnSpPr>
            <p:nvPr/>
          </p:nvCxnSpPr>
          <p:spPr>
            <a:xfrm flipH="1">
              <a:off x="4572000" y="3941962"/>
              <a:ext cx="1093645" cy="925893"/>
            </a:xfrm>
            <a:prstGeom prst="straightConnector1">
              <a:avLst/>
            </a:prstGeom>
            <a:noFill/>
            <a:ln w="25400" cap="flat" cmpd="sng" algn="ctr">
              <a:solidFill>
                <a:sysClr val="windowText" lastClr="000000"/>
              </a:solidFill>
              <a:prstDash val="solid"/>
              <a:tailEnd type="arrow"/>
            </a:ln>
            <a:effectLst>
              <a:outerShdw blurRad="40000" dist="20000" dir="5400000" rotWithShape="0">
                <a:srgbClr val="000000">
                  <a:alpha val="38000"/>
                </a:srgbClr>
              </a:outerShdw>
            </a:effectLst>
          </p:spPr>
        </p:cxnSp>
        <p:cxnSp>
          <p:nvCxnSpPr>
            <p:cNvPr id="150" name="Straight Arrow Connector 149"/>
            <p:cNvCxnSpPr>
              <a:stCxn id="116" idx="4"/>
              <a:endCxn id="126" idx="0"/>
            </p:cNvCxnSpPr>
            <p:nvPr/>
          </p:nvCxnSpPr>
          <p:spPr>
            <a:xfrm>
              <a:off x="5665645" y="3941962"/>
              <a:ext cx="1440005" cy="906785"/>
            </a:xfrm>
            <a:prstGeom prst="straightConnector1">
              <a:avLst/>
            </a:prstGeom>
            <a:noFill/>
            <a:ln w="25400" cap="flat" cmpd="sng" algn="ctr">
              <a:solidFill>
                <a:sysClr val="windowText" lastClr="000000"/>
              </a:solidFill>
              <a:prstDash val="solid"/>
              <a:tailEnd type="arrow"/>
            </a:ln>
            <a:effectLst>
              <a:outerShdw blurRad="40000" dist="20000" dir="5400000" rotWithShape="0">
                <a:srgbClr val="000000">
                  <a:alpha val="38000"/>
                </a:srgbClr>
              </a:outerShdw>
            </a:effectLst>
          </p:spPr>
        </p:cxnSp>
      </p:grpSp>
      <p:grpSp>
        <p:nvGrpSpPr>
          <p:cNvPr id="7" name="Group 6"/>
          <p:cNvGrpSpPr/>
          <p:nvPr/>
        </p:nvGrpSpPr>
        <p:grpSpPr>
          <a:xfrm>
            <a:off x="469553" y="4617908"/>
            <a:ext cx="8025646" cy="808297"/>
            <a:chOff x="469553" y="4617908"/>
            <a:chExt cx="8025646" cy="808297"/>
          </a:xfrm>
        </p:grpSpPr>
        <p:sp>
          <p:nvSpPr>
            <p:cNvPr id="127" name="Rectangle 126"/>
            <p:cNvSpPr/>
            <p:nvPr/>
          </p:nvSpPr>
          <p:spPr>
            <a:xfrm>
              <a:off x="7961799" y="4620147"/>
              <a:ext cx="533400" cy="228600"/>
            </a:xfrm>
            <a:prstGeom prst="rect">
              <a:avLst/>
            </a:prstGeom>
            <a:gradFill rotWithShape="1">
              <a:gsLst>
                <a:gs pos="0">
                  <a:srgbClr val="F79646">
                    <a:shade val="51000"/>
                    <a:satMod val="130000"/>
                  </a:srgbClr>
                </a:gs>
                <a:gs pos="80000">
                  <a:srgbClr val="F79646">
                    <a:shade val="93000"/>
                    <a:satMod val="130000"/>
                  </a:srgbClr>
                </a:gs>
                <a:gs pos="100000">
                  <a:srgbClr val="F79646">
                    <a:shade val="94000"/>
                    <a:satMod val="135000"/>
                  </a:srgbClr>
                </a:gs>
              </a:gsLst>
              <a:lin ang="16200000" scaled="0"/>
            </a:gradFill>
            <a:ln w="9525" cap="flat" cmpd="sng" algn="ctr">
              <a:solidFill>
                <a:srgbClr val="F79646">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ysClr val="window" lastClr="FFFFFF"/>
                  </a:solidFill>
                  <a:effectLst/>
                  <a:uLnTx/>
                  <a:uFillTx/>
                  <a:latin typeface="Arial"/>
                  <a:ea typeface="+mn-ea"/>
                  <a:cs typeface="+mn-cs"/>
                </a:rPr>
                <a:t>CO6</a:t>
              </a:r>
              <a:endParaRPr kumimoji="0" lang="en-US" sz="1200" b="0" i="0" u="none" strike="noStrike" kern="0" cap="none" spc="0" normalizeH="0" baseline="0" noProof="0" dirty="0">
                <a:ln>
                  <a:noFill/>
                </a:ln>
                <a:solidFill>
                  <a:sysClr val="window" lastClr="FFFFFF"/>
                </a:solidFill>
                <a:effectLst/>
                <a:uLnTx/>
                <a:uFillTx/>
                <a:latin typeface="Arial"/>
                <a:ea typeface="+mn-ea"/>
                <a:cs typeface="+mn-cs"/>
              </a:endParaRPr>
            </a:p>
          </p:txBody>
        </p:sp>
        <p:sp>
          <p:nvSpPr>
            <p:cNvPr id="128" name="Rectangle 127"/>
            <p:cNvSpPr/>
            <p:nvPr/>
          </p:nvSpPr>
          <p:spPr>
            <a:xfrm>
              <a:off x="7961799" y="5174258"/>
              <a:ext cx="533400" cy="228600"/>
            </a:xfrm>
            <a:prstGeom prst="rect">
              <a:avLst/>
            </a:prstGeom>
            <a:gradFill rotWithShape="1">
              <a:gsLst>
                <a:gs pos="0">
                  <a:srgbClr val="F79646">
                    <a:shade val="51000"/>
                    <a:satMod val="130000"/>
                  </a:srgbClr>
                </a:gs>
                <a:gs pos="80000">
                  <a:srgbClr val="F79646">
                    <a:shade val="93000"/>
                    <a:satMod val="130000"/>
                  </a:srgbClr>
                </a:gs>
                <a:gs pos="100000">
                  <a:srgbClr val="F79646">
                    <a:shade val="94000"/>
                    <a:satMod val="135000"/>
                  </a:srgbClr>
                </a:gs>
              </a:gsLst>
              <a:lin ang="16200000" scaled="0"/>
            </a:gradFill>
            <a:ln w="9525" cap="flat" cmpd="sng" algn="ctr">
              <a:solidFill>
                <a:srgbClr val="F79646">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ysClr val="window" lastClr="FFFFFF"/>
                  </a:solidFill>
                  <a:effectLst/>
                  <a:uLnTx/>
                  <a:uFillTx/>
                  <a:latin typeface="Arial"/>
                  <a:ea typeface="+mn-ea"/>
                  <a:cs typeface="+mn-cs"/>
                </a:rPr>
                <a:t>CO7</a:t>
              </a:r>
              <a:endParaRPr kumimoji="0" lang="en-US" sz="1200" b="0" i="0" u="none" strike="noStrike" kern="0" cap="none" spc="0" normalizeH="0" baseline="0" noProof="0" dirty="0">
                <a:ln>
                  <a:noFill/>
                </a:ln>
                <a:solidFill>
                  <a:sysClr val="window" lastClr="FFFFFF"/>
                </a:solidFill>
                <a:effectLst/>
                <a:uLnTx/>
                <a:uFillTx/>
                <a:latin typeface="Arial"/>
                <a:ea typeface="+mn-ea"/>
                <a:cs typeface="+mn-cs"/>
              </a:endParaRPr>
            </a:p>
          </p:txBody>
        </p:sp>
        <p:cxnSp>
          <p:nvCxnSpPr>
            <p:cNvPr id="129" name="Straight Arrow Connector 128"/>
            <p:cNvCxnSpPr>
              <a:stCxn id="126" idx="6"/>
              <a:endCxn id="127" idx="1"/>
            </p:cNvCxnSpPr>
            <p:nvPr/>
          </p:nvCxnSpPr>
          <p:spPr>
            <a:xfrm flipV="1">
              <a:off x="7600950" y="4734447"/>
              <a:ext cx="360849" cy="304800"/>
            </a:xfrm>
            <a:prstGeom prst="straightConnector1">
              <a:avLst/>
            </a:prstGeom>
            <a:noFill/>
            <a:ln w="25400" cap="flat" cmpd="sng" algn="ctr">
              <a:solidFill>
                <a:sysClr val="windowText" lastClr="000000"/>
              </a:solidFill>
              <a:prstDash val="solid"/>
              <a:tailEnd type="arrow"/>
            </a:ln>
            <a:effectLst>
              <a:outerShdw blurRad="40000" dist="20000" dir="5400000" rotWithShape="0">
                <a:srgbClr val="000000">
                  <a:alpha val="38000"/>
                </a:srgbClr>
              </a:outerShdw>
            </a:effectLst>
          </p:spPr>
        </p:cxnSp>
        <p:cxnSp>
          <p:nvCxnSpPr>
            <p:cNvPr id="130" name="Straight Arrow Connector 129"/>
            <p:cNvCxnSpPr>
              <a:stCxn id="126" idx="6"/>
              <a:endCxn id="128" idx="1"/>
            </p:cNvCxnSpPr>
            <p:nvPr/>
          </p:nvCxnSpPr>
          <p:spPr>
            <a:xfrm>
              <a:off x="7600950" y="5039247"/>
              <a:ext cx="360849" cy="249311"/>
            </a:xfrm>
            <a:prstGeom prst="straightConnector1">
              <a:avLst/>
            </a:prstGeom>
            <a:noFill/>
            <a:ln w="25400" cap="flat" cmpd="sng" algn="ctr">
              <a:solidFill>
                <a:sysClr val="windowText" lastClr="000000"/>
              </a:solidFill>
              <a:prstDash val="solid"/>
              <a:tailEnd type="arrow"/>
            </a:ln>
            <a:effectLst>
              <a:outerShdw blurRad="40000" dist="20000" dir="5400000" rotWithShape="0">
                <a:srgbClr val="000000">
                  <a:alpha val="38000"/>
                </a:srgbClr>
              </a:outerShdw>
            </a:effectLst>
          </p:spPr>
        </p:cxnSp>
        <p:sp>
          <p:nvSpPr>
            <p:cNvPr id="132" name="Rectangle 131"/>
            <p:cNvSpPr/>
            <p:nvPr/>
          </p:nvSpPr>
          <p:spPr>
            <a:xfrm flipH="1">
              <a:off x="5572125" y="5197605"/>
              <a:ext cx="533400" cy="228600"/>
            </a:xfrm>
            <a:prstGeom prst="rect">
              <a:avLst/>
            </a:prstGeom>
            <a:gradFill rotWithShape="1">
              <a:gsLst>
                <a:gs pos="0">
                  <a:srgbClr val="F79646">
                    <a:shade val="51000"/>
                    <a:satMod val="130000"/>
                  </a:srgbClr>
                </a:gs>
                <a:gs pos="80000">
                  <a:srgbClr val="F79646">
                    <a:shade val="93000"/>
                    <a:satMod val="130000"/>
                  </a:srgbClr>
                </a:gs>
                <a:gs pos="100000">
                  <a:srgbClr val="F79646">
                    <a:shade val="94000"/>
                    <a:satMod val="135000"/>
                  </a:srgbClr>
                </a:gs>
              </a:gsLst>
              <a:lin ang="16200000" scaled="0"/>
            </a:gradFill>
            <a:ln w="9525" cap="flat" cmpd="sng" algn="ctr">
              <a:solidFill>
                <a:srgbClr val="F79646">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ysClr val="window" lastClr="FFFFFF"/>
                  </a:solidFill>
                  <a:effectLst/>
                  <a:uLnTx/>
                  <a:uFillTx/>
                  <a:latin typeface="Arial"/>
                  <a:ea typeface="+mn-ea"/>
                  <a:cs typeface="+mn-cs"/>
                </a:rPr>
                <a:t>CO5</a:t>
              </a:r>
              <a:endParaRPr kumimoji="0" lang="en-US" sz="1200" b="0" i="0" u="none" strike="noStrike" kern="0" cap="none" spc="0" normalizeH="0" baseline="0" noProof="0" dirty="0">
                <a:ln>
                  <a:noFill/>
                </a:ln>
                <a:solidFill>
                  <a:sysClr val="window" lastClr="FFFFFF"/>
                </a:solidFill>
                <a:effectLst/>
                <a:uLnTx/>
                <a:uFillTx/>
                <a:latin typeface="Arial"/>
                <a:ea typeface="+mn-ea"/>
                <a:cs typeface="+mn-cs"/>
              </a:endParaRPr>
            </a:p>
          </p:txBody>
        </p:sp>
        <p:cxnSp>
          <p:nvCxnSpPr>
            <p:cNvPr id="133" name="Straight Arrow Connector 132"/>
            <p:cNvCxnSpPr>
              <a:stCxn id="137" idx="3"/>
              <a:endCxn id="126" idx="2"/>
            </p:cNvCxnSpPr>
            <p:nvPr/>
          </p:nvCxnSpPr>
          <p:spPr>
            <a:xfrm>
              <a:off x="6105525" y="4734447"/>
              <a:ext cx="504825" cy="304800"/>
            </a:xfrm>
            <a:prstGeom prst="straightConnector1">
              <a:avLst/>
            </a:prstGeom>
            <a:noFill/>
            <a:ln w="25400" cap="flat" cmpd="sng" algn="ctr">
              <a:solidFill>
                <a:sysClr val="windowText" lastClr="000000"/>
              </a:solidFill>
              <a:prstDash val="solid"/>
              <a:tailEnd type="arrow"/>
            </a:ln>
            <a:effectLst>
              <a:outerShdw blurRad="40000" dist="20000" dir="5400000" rotWithShape="0">
                <a:srgbClr val="000000">
                  <a:alpha val="38000"/>
                </a:srgbClr>
              </a:outerShdw>
            </a:effectLst>
          </p:spPr>
        </p:cxnSp>
        <p:sp>
          <p:nvSpPr>
            <p:cNvPr id="136" name="Rectangle 135"/>
            <p:cNvSpPr/>
            <p:nvPr/>
          </p:nvSpPr>
          <p:spPr>
            <a:xfrm>
              <a:off x="469553" y="4949335"/>
              <a:ext cx="533400" cy="228600"/>
            </a:xfrm>
            <a:prstGeom prst="rect">
              <a:avLst/>
            </a:prstGeom>
            <a:gradFill rotWithShape="1">
              <a:gsLst>
                <a:gs pos="0">
                  <a:srgbClr val="F79646">
                    <a:shade val="51000"/>
                    <a:satMod val="130000"/>
                  </a:srgbClr>
                </a:gs>
                <a:gs pos="80000">
                  <a:srgbClr val="F79646">
                    <a:shade val="93000"/>
                    <a:satMod val="130000"/>
                  </a:srgbClr>
                </a:gs>
                <a:gs pos="100000">
                  <a:srgbClr val="F79646">
                    <a:shade val="94000"/>
                    <a:satMod val="135000"/>
                  </a:srgbClr>
                </a:gs>
              </a:gsLst>
              <a:lin ang="16200000" scaled="0"/>
            </a:gradFill>
            <a:ln w="9525" cap="flat" cmpd="sng" algn="ctr">
              <a:solidFill>
                <a:srgbClr val="F79646">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ysClr val="window" lastClr="FFFFFF"/>
                  </a:solidFill>
                  <a:effectLst/>
                  <a:uLnTx/>
                  <a:uFillTx/>
                  <a:latin typeface="Arial"/>
                  <a:ea typeface="+mn-ea"/>
                  <a:cs typeface="+mn-cs"/>
                </a:rPr>
                <a:t>CO1</a:t>
              </a:r>
              <a:endParaRPr kumimoji="0" lang="en-US" sz="1200" b="0" i="0" u="none" strike="noStrike" kern="0" cap="none" spc="0" normalizeH="0" baseline="0" noProof="0" dirty="0">
                <a:ln>
                  <a:noFill/>
                </a:ln>
                <a:solidFill>
                  <a:sysClr val="window" lastClr="FFFFFF"/>
                </a:solidFill>
                <a:effectLst/>
                <a:uLnTx/>
                <a:uFillTx/>
                <a:latin typeface="Arial"/>
                <a:ea typeface="+mn-ea"/>
                <a:cs typeface="+mn-cs"/>
              </a:endParaRPr>
            </a:p>
          </p:txBody>
        </p:sp>
        <p:sp>
          <p:nvSpPr>
            <p:cNvPr id="137" name="Rectangle 136"/>
            <p:cNvSpPr/>
            <p:nvPr/>
          </p:nvSpPr>
          <p:spPr>
            <a:xfrm>
              <a:off x="5572125" y="4620147"/>
              <a:ext cx="533400" cy="228600"/>
            </a:xfrm>
            <a:prstGeom prst="rect">
              <a:avLst/>
            </a:prstGeom>
            <a:gradFill rotWithShape="1">
              <a:gsLst>
                <a:gs pos="0">
                  <a:srgbClr val="F79646">
                    <a:shade val="51000"/>
                    <a:satMod val="130000"/>
                  </a:srgbClr>
                </a:gs>
                <a:gs pos="80000">
                  <a:srgbClr val="F79646">
                    <a:shade val="93000"/>
                    <a:satMod val="130000"/>
                  </a:srgbClr>
                </a:gs>
                <a:gs pos="100000">
                  <a:srgbClr val="F79646">
                    <a:shade val="94000"/>
                    <a:satMod val="135000"/>
                  </a:srgbClr>
                </a:gs>
              </a:gsLst>
              <a:lin ang="16200000" scaled="0"/>
            </a:gradFill>
            <a:ln w="9525" cap="flat" cmpd="sng" algn="ctr">
              <a:solidFill>
                <a:srgbClr val="F79646">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ysClr val="window" lastClr="FFFFFF"/>
                  </a:solidFill>
                  <a:effectLst/>
                  <a:uLnTx/>
                  <a:uFillTx/>
                  <a:latin typeface="Arial"/>
                  <a:ea typeface="+mn-ea"/>
                  <a:cs typeface="+mn-cs"/>
                </a:rPr>
                <a:t>CO4</a:t>
              </a:r>
              <a:endParaRPr kumimoji="0" lang="en-US" sz="1200" b="0" i="0" u="none" strike="noStrike" kern="0" cap="none" spc="0" normalizeH="0" baseline="0" noProof="0" dirty="0">
                <a:ln>
                  <a:noFill/>
                </a:ln>
                <a:solidFill>
                  <a:sysClr val="window" lastClr="FFFFFF"/>
                </a:solidFill>
                <a:effectLst/>
                <a:uLnTx/>
                <a:uFillTx/>
                <a:latin typeface="Arial"/>
                <a:ea typeface="+mn-ea"/>
                <a:cs typeface="+mn-cs"/>
              </a:endParaRPr>
            </a:p>
          </p:txBody>
        </p:sp>
        <p:sp>
          <p:nvSpPr>
            <p:cNvPr id="138" name="Rectangle 137"/>
            <p:cNvSpPr/>
            <p:nvPr/>
          </p:nvSpPr>
          <p:spPr>
            <a:xfrm flipH="1">
              <a:off x="3038475" y="5197605"/>
              <a:ext cx="533400" cy="228600"/>
            </a:xfrm>
            <a:prstGeom prst="rect">
              <a:avLst/>
            </a:prstGeom>
            <a:gradFill rotWithShape="1">
              <a:gsLst>
                <a:gs pos="0">
                  <a:srgbClr val="F79646">
                    <a:shade val="51000"/>
                    <a:satMod val="130000"/>
                  </a:srgbClr>
                </a:gs>
                <a:gs pos="80000">
                  <a:srgbClr val="F79646">
                    <a:shade val="93000"/>
                    <a:satMod val="130000"/>
                  </a:srgbClr>
                </a:gs>
                <a:gs pos="100000">
                  <a:srgbClr val="F79646">
                    <a:shade val="94000"/>
                    <a:satMod val="135000"/>
                  </a:srgbClr>
                </a:gs>
              </a:gsLst>
              <a:lin ang="16200000" scaled="0"/>
            </a:gradFill>
            <a:ln w="9525" cap="flat" cmpd="sng" algn="ctr">
              <a:solidFill>
                <a:srgbClr val="F79646">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ysClr val="window" lastClr="FFFFFF"/>
                  </a:solidFill>
                  <a:effectLst/>
                  <a:uLnTx/>
                  <a:uFillTx/>
                  <a:latin typeface="Arial"/>
                  <a:ea typeface="+mn-ea"/>
                  <a:cs typeface="+mn-cs"/>
                </a:rPr>
                <a:t>CO3</a:t>
              </a:r>
              <a:endParaRPr kumimoji="0" lang="en-US" sz="1200" b="0" i="0" u="none" strike="noStrike" kern="0" cap="none" spc="0" normalizeH="0" baseline="0" noProof="0" dirty="0">
                <a:ln>
                  <a:noFill/>
                </a:ln>
                <a:solidFill>
                  <a:sysClr val="window" lastClr="FFFFFF"/>
                </a:solidFill>
                <a:effectLst/>
                <a:uLnTx/>
                <a:uFillTx/>
                <a:latin typeface="Arial"/>
                <a:ea typeface="+mn-ea"/>
                <a:cs typeface="+mn-cs"/>
              </a:endParaRPr>
            </a:p>
          </p:txBody>
        </p:sp>
        <p:sp>
          <p:nvSpPr>
            <p:cNvPr id="139" name="Rectangle 138"/>
            <p:cNvSpPr/>
            <p:nvPr/>
          </p:nvSpPr>
          <p:spPr>
            <a:xfrm flipH="1">
              <a:off x="3038475" y="4617908"/>
              <a:ext cx="533400" cy="228600"/>
            </a:xfrm>
            <a:prstGeom prst="rect">
              <a:avLst/>
            </a:prstGeom>
            <a:gradFill rotWithShape="1">
              <a:gsLst>
                <a:gs pos="0">
                  <a:srgbClr val="F79646">
                    <a:shade val="51000"/>
                    <a:satMod val="130000"/>
                  </a:srgbClr>
                </a:gs>
                <a:gs pos="80000">
                  <a:srgbClr val="F79646">
                    <a:shade val="93000"/>
                    <a:satMod val="130000"/>
                  </a:srgbClr>
                </a:gs>
                <a:gs pos="100000">
                  <a:srgbClr val="F79646">
                    <a:shade val="94000"/>
                    <a:satMod val="135000"/>
                  </a:srgbClr>
                </a:gs>
              </a:gsLst>
              <a:lin ang="16200000" scaled="0"/>
            </a:gradFill>
            <a:ln w="9525" cap="flat" cmpd="sng" algn="ctr">
              <a:solidFill>
                <a:srgbClr val="F79646">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ysClr val="window" lastClr="FFFFFF"/>
                  </a:solidFill>
                  <a:effectLst/>
                  <a:uLnTx/>
                  <a:uFillTx/>
                  <a:latin typeface="Arial"/>
                  <a:ea typeface="+mn-ea"/>
                  <a:cs typeface="+mn-cs"/>
                </a:rPr>
                <a:t>CO2</a:t>
              </a:r>
              <a:endParaRPr kumimoji="0" lang="en-US" sz="1200" b="0" i="0" u="none" strike="noStrike" kern="0" cap="none" spc="0" normalizeH="0" baseline="0" noProof="0" dirty="0">
                <a:ln>
                  <a:noFill/>
                </a:ln>
                <a:solidFill>
                  <a:sysClr val="window" lastClr="FFFFFF"/>
                </a:solidFill>
                <a:effectLst/>
                <a:uLnTx/>
                <a:uFillTx/>
                <a:latin typeface="Arial"/>
                <a:ea typeface="+mn-ea"/>
                <a:cs typeface="+mn-cs"/>
              </a:endParaRPr>
            </a:p>
          </p:txBody>
        </p:sp>
        <p:cxnSp>
          <p:nvCxnSpPr>
            <p:cNvPr id="140" name="Straight Arrow Connector 139"/>
            <p:cNvCxnSpPr>
              <a:stCxn id="139" idx="1"/>
              <a:endCxn id="135" idx="2"/>
            </p:cNvCxnSpPr>
            <p:nvPr/>
          </p:nvCxnSpPr>
          <p:spPr>
            <a:xfrm>
              <a:off x="3571875" y="4732208"/>
              <a:ext cx="504825" cy="326147"/>
            </a:xfrm>
            <a:prstGeom prst="straightConnector1">
              <a:avLst/>
            </a:prstGeom>
            <a:noFill/>
            <a:ln w="25400" cap="flat" cmpd="sng" algn="ctr">
              <a:solidFill>
                <a:sysClr val="windowText" lastClr="000000"/>
              </a:solidFill>
              <a:prstDash val="solid"/>
              <a:tailEnd type="arrow"/>
            </a:ln>
            <a:effectLst>
              <a:outerShdw blurRad="40000" dist="20000" dir="5400000" rotWithShape="0">
                <a:srgbClr val="000000">
                  <a:alpha val="38000"/>
                </a:srgbClr>
              </a:outerShdw>
            </a:effectLst>
          </p:spPr>
        </p:cxnSp>
        <p:cxnSp>
          <p:nvCxnSpPr>
            <p:cNvPr id="142" name="Straight Arrow Connector 141"/>
            <p:cNvCxnSpPr>
              <a:stCxn id="135" idx="6"/>
              <a:endCxn id="132" idx="3"/>
            </p:cNvCxnSpPr>
            <p:nvPr/>
          </p:nvCxnSpPr>
          <p:spPr>
            <a:xfrm>
              <a:off x="5067300" y="5058355"/>
              <a:ext cx="504825" cy="253550"/>
            </a:xfrm>
            <a:prstGeom prst="straightConnector1">
              <a:avLst/>
            </a:prstGeom>
            <a:noFill/>
            <a:ln w="25400" cap="flat" cmpd="sng" algn="ctr">
              <a:solidFill>
                <a:sysClr val="windowText" lastClr="000000"/>
              </a:solidFill>
              <a:prstDash val="solid"/>
              <a:tailEnd type="arrow"/>
            </a:ln>
            <a:effectLst>
              <a:outerShdw blurRad="40000" dist="20000" dir="5400000" rotWithShape="0">
                <a:srgbClr val="000000">
                  <a:alpha val="38000"/>
                </a:srgbClr>
              </a:outerShdw>
            </a:effectLst>
          </p:spPr>
        </p:cxnSp>
        <p:cxnSp>
          <p:nvCxnSpPr>
            <p:cNvPr id="143" name="Straight Arrow Connector 142"/>
            <p:cNvCxnSpPr>
              <a:stCxn id="135" idx="6"/>
              <a:endCxn id="137" idx="1"/>
            </p:cNvCxnSpPr>
            <p:nvPr/>
          </p:nvCxnSpPr>
          <p:spPr>
            <a:xfrm flipV="1">
              <a:off x="5067300" y="4734447"/>
              <a:ext cx="504825" cy="323908"/>
            </a:xfrm>
            <a:prstGeom prst="straightConnector1">
              <a:avLst/>
            </a:prstGeom>
            <a:noFill/>
            <a:ln w="25400" cap="flat" cmpd="sng" algn="ctr">
              <a:solidFill>
                <a:sysClr val="windowText" lastClr="000000"/>
              </a:solidFill>
              <a:prstDash val="solid"/>
              <a:tailEnd type="arrow"/>
            </a:ln>
            <a:effectLst>
              <a:outerShdw blurRad="40000" dist="20000" dir="5400000" rotWithShape="0">
                <a:srgbClr val="000000">
                  <a:alpha val="38000"/>
                </a:srgbClr>
              </a:outerShdw>
            </a:effectLst>
          </p:spPr>
        </p:cxnSp>
        <p:sp>
          <p:nvSpPr>
            <p:cNvPr id="126" name="Oval 125"/>
            <p:cNvSpPr/>
            <p:nvPr/>
          </p:nvSpPr>
          <p:spPr>
            <a:xfrm>
              <a:off x="6610350" y="4848747"/>
              <a:ext cx="990600" cy="381000"/>
            </a:xfrm>
            <a:prstGeom prst="ellipse">
              <a:avLst/>
            </a:prstGeom>
            <a:gradFill rotWithShape="1">
              <a:gsLst>
                <a:gs pos="0">
                  <a:srgbClr val="C0504D">
                    <a:shade val="51000"/>
                    <a:satMod val="130000"/>
                  </a:srgbClr>
                </a:gs>
                <a:gs pos="80000">
                  <a:srgbClr val="C0504D">
                    <a:shade val="93000"/>
                    <a:satMod val="130000"/>
                  </a:srgbClr>
                </a:gs>
                <a:gs pos="100000">
                  <a:srgbClr val="C0504D">
                    <a:shade val="94000"/>
                    <a:satMod val="135000"/>
                  </a:srgbClr>
                </a:gs>
              </a:gsLst>
              <a:lin ang="16200000" scaled="0"/>
            </a:gradFill>
            <a:ln w="9525" cap="flat" cmpd="sng" algn="ctr">
              <a:solidFill>
                <a:srgbClr val="C0504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ysClr val="window" lastClr="FFFFFF"/>
                  </a:solidFill>
                  <a:effectLst/>
                  <a:uLnTx/>
                  <a:uFillTx/>
                  <a:latin typeface="Arial"/>
                  <a:ea typeface="+mn-ea"/>
                  <a:cs typeface="+mn-cs"/>
                </a:rPr>
                <a:t>RXN3</a:t>
              </a:r>
              <a:endParaRPr kumimoji="0" lang="en-US" sz="1400" b="0" i="0" u="none" strike="noStrike" kern="0" cap="none" spc="0" normalizeH="0" baseline="0" noProof="0" dirty="0">
                <a:ln>
                  <a:noFill/>
                </a:ln>
                <a:solidFill>
                  <a:sysClr val="window" lastClr="FFFFFF"/>
                </a:solidFill>
                <a:effectLst/>
                <a:uLnTx/>
                <a:uFillTx/>
                <a:latin typeface="Arial"/>
                <a:ea typeface="+mn-ea"/>
                <a:cs typeface="+mn-cs"/>
              </a:endParaRPr>
            </a:p>
          </p:txBody>
        </p:sp>
        <p:sp>
          <p:nvSpPr>
            <p:cNvPr id="135" name="Oval 134"/>
            <p:cNvSpPr/>
            <p:nvPr/>
          </p:nvSpPr>
          <p:spPr>
            <a:xfrm>
              <a:off x="4076700" y="4867855"/>
              <a:ext cx="990600" cy="381000"/>
            </a:xfrm>
            <a:prstGeom prst="ellipse">
              <a:avLst/>
            </a:prstGeom>
            <a:gradFill rotWithShape="1">
              <a:gsLst>
                <a:gs pos="0">
                  <a:srgbClr val="C0504D">
                    <a:shade val="51000"/>
                    <a:satMod val="130000"/>
                  </a:srgbClr>
                </a:gs>
                <a:gs pos="80000">
                  <a:srgbClr val="C0504D">
                    <a:shade val="93000"/>
                    <a:satMod val="130000"/>
                  </a:srgbClr>
                </a:gs>
                <a:gs pos="100000">
                  <a:srgbClr val="C0504D">
                    <a:shade val="94000"/>
                    <a:satMod val="135000"/>
                  </a:srgbClr>
                </a:gs>
              </a:gsLst>
              <a:lin ang="16200000" scaled="0"/>
            </a:gradFill>
            <a:ln w="9525" cap="flat" cmpd="sng" algn="ctr">
              <a:solidFill>
                <a:srgbClr val="C0504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ysClr val="window" lastClr="FFFFFF"/>
                  </a:solidFill>
                  <a:effectLst/>
                  <a:uLnTx/>
                  <a:uFillTx/>
                  <a:latin typeface="Arial"/>
                  <a:ea typeface="+mn-ea"/>
                  <a:cs typeface="+mn-cs"/>
                </a:rPr>
                <a:t>RXN2</a:t>
              </a:r>
              <a:endParaRPr kumimoji="0" lang="en-US" sz="1400" b="0" i="0" u="none" strike="noStrike" kern="0" cap="none" spc="0" normalizeH="0" baseline="0" noProof="0" dirty="0">
                <a:ln>
                  <a:noFill/>
                </a:ln>
                <a:solidFill>
                  <a:sysClr val="window" lastClr="FFFFFF"/>
                </a:solidFill>
                <a:effectLst/>
                <a:uLnTx/>
                <a:uFillTx/>
                <a:latin typeface="Arial"/>
                <a:ea typeface="+mn-ea"/>
                <a:cs typeface="+mn-cs"/>
              </a:endParaRPr>
            </a:p>
          </p:txBody>
        </p:sp>
        <p:sp>
          <p:nvSpPr>
            <p:cNvPr id="144" name="Oval 143"/>
            <p:cNvSpPr/>
            <p:nvPr/>
          </p:nvSpPr>
          <p:spPr>
            <a:xfrm>
              <a:off x="1543050" y="4870359"/>
              <a:ext cx="990600" cy="381000"/>
            </a:xfrm>
            <a:prstGeom prst="ellipse">
              <a:avLst/>
            </a:prstGeom>
            <a:gradFill rotWithShape="1">
              <a:gsLst>
                <a:gs pos="0">
                  <a:srgbClr val="C0504D">
                    <a:shade val="51000"/>
                    <a:satMod val="130000"/>
                  </a:srgbClr>
                </a:gs>
                <a:gs pos="80000">
                  <a:srgbClr val="C0504D">
                    <a:shade val="93000"/>
                    <a:satMod val="130000"/>
                  </a:srgbClr>
                </a:gs>
                <a:gs pos="100000">
                  <a:srgbClr val="C0504D">
                    <a:shade val="94000"/>
                    <a:satMod val="135000"/>
                  </a:srgbClr>
                </a:gs>
              </a:gsLst>
              <a:lin ang="16200000" scaled="0"/>
            </a:gradFill>
            <a:ln w="9525" cap="flat" cmpd="sng" algn="ctr">
              <a:solidFill>
                <a:srgbClr val="C0504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ysClr val="window" lastClr="FFFFFF"/>
                  </a:solidFill>
                  <a:effectLst/>
                  <a:uLnTx/>
                  <a:uFillTx/>
                  <a:latin typeface="Arial"/>
                  <a:ea typeface="+mn-ea"/>
                  <a:cs typeface="+mn-cs"/>
                </a:rPr>
                <a:t>RXN1</a:t>
              </a:r>
              <a:endParaRPr kumimoji="0" lang="en-US" sz="1400" b="0" i="0" u="none" strike="noStrike" kern="0" cap="none" spc="0" normalizeH="0" baseline="0" noProof="0" dirty="0">
                <a:ln>
                  <a:noFill/>
                </a:ln>
                <a:solidFill>
                  <a:sysClr val="window" lastClr="FFFFFF"/>
                </a:solidFill>
                <a:effectLst/>
                <a:uLnTx/>
                <a:uFillTx/>
                <a:latin typeface="Arial"/>
                <a:ea typeface="+mn-ea"/>
                <a:cs typeface="+mn-cs"/>
              </a:endParaRPr>
            </a:p>
          </p:txBody>
        </p:sp>
        <p:cxnSp>
          <p:nvCxnSpPr>
            <p:cNvPr id="145" name="Straight Arrow Connector 144"/>
            <p:cNvCxnSpPr>
              <a:stCxn id="136" idx="3"/>
              <a:endCxn id="144" idx="2"/>
            </p:cNvCxnSpPr>
            <p:nvPr/>
          </p:nvCxnSpPr>
          <p:spPr>
            <a:xfrm flipV="1">
              <a:off x="1002953" y="5060859"/>
              <a:ext cx="540097" cy="2776"/>
            </a:xfrm>
            <a:prstGeom prst="straightConnector1">
              <a:avLst/>
            </a:prstGeom>
            <a:noFill/>
            <a:ln w="25400" cap="flat" cmpd="sng" algn="ctr">
              <a:solidFill>
                <a:sysClr val="windowText" lastClr="000000"/>
              </a:solidFill>
              <a:prstDash val="solid"/>
              <a:tailEnd type="arrow"/>
            </a:ln>
            <a:effectLst>
              <a:outerShdw blurRad="40000" dist="20000" dir="5400000" rotWithShape="0">
                <a:srgbClr val="000000">
                  <a:alpha val="38000"/>
                </a:srgbClr>
              </a:outerShdw>
            </a:effectLst>
          </p:spPr>
        </p:cxnSp>
        <p:cxnSp>
          <p:nvCxnSpPr>
            <p:cNvPr id="146" name="Straight Arrow Connector 145"/>
            <p:cNvCxnSpPr>
              <a:stCxn id="144" idx="6"/>
              <a:endCxn id="138" idx="3"/>
            </p:cNvCxnSpPr>
            <p:nvPr/>
          </p:nvCxnSpPr>
          <p:spPr>
            <a:xfrm>
              <a:off x="2533650" y="5060859"/>
              <a:ext cx="504825" cy="251046"/>
            </a:xfrm>
            <a:prstGeom prst="straightConnector1">
              <a:avLst/>
            </a:prstGeom>
            <a:noFill/>
            <a:ln w="25400" cap="flat" cmpd="sng" algn="ctr">
              <a:solidFill>
                <a:sysClr val="windowText" lastClr="000000"/>
              </a:solidFill>
              <a:prstDash val="solid"/>
              <a:tailEnd type="arrow"/>
            </a:ln>
            <a:effectLst>
              <a:outerShdw blurRad="40000" dist="20000" dir="5400000" rotWithShape="0">
                <a:srgbClr val="000000">
                  <a:alpha val="38000"/>
                </a:srgbClr>
              </a:outerShdw>
            </a:effectLst>
          </p:spPr>
        </p:cxnSp>
        <p:cxnSp>
          <p:nvCxnSpPr>
            <p:cNvPr id="539" name="Curved Connector 538"/>
            <p:cNvCxnSpPr>
              <a:stCxn id="138" idx="2"/>
              <a:endCxn id="126" idx="3"/>
            </p:cNvCxnSpPr>
            <p:nvPr/>
          </p:nvCxnSpPr>
          <p:spPr>
            <a:xfrm rot="5400000" flipH="1" flipV="1">
              <a:off x="4904170" y="3574955"/>
              <a:ext cx="252254" cy="3450245"/>
            </a:xfrm>
            <a:prstGeom prst="curvedConnector3">
              <a:avLst>
                <a:gd name="adj1" fmla="val -90623"/>
              </a:avLst>
            </a:prstGeom>
            <a:ln>
              <a:tailEnd type="arrow"/>
            </a:ln>
          </p:spPr>
          <p:style>
            <a:lnRef idx="2">
              <a:schemeClr val="dk1"/>
            </a:lnRef>
            <a:fillRef idx="0">
              <a:schemeClr val="dk1"/>
            </a:fillRef>
            <a:effectRef idx="1">
              <a:schemeClr val="dk1"/>
            </a:effectRef>
            <a:fontRef idx="minor">
              <a:schemeClr val="tx1"/>
            </a:fontRef>
          </p:style>
        </p:cxnSp>
      </p:grpSp>
    </p:spTree>
    <p:extLst>
      <p:ext uri="{BB962C8B-B14F-4D97-AF65-F5344CB8AC3E}">
        <p14:creationId xmlns:p14="http://schemas.microsoft.com/office/powerpoint/2010/main" val="299551648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linds(horizont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linds(horizontal)">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blinds(horizontal)">
                                      <p:cBhvr>
                                        <p:cTn id="2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Predicting PAH </a:t>
            </a:r>
            <a:r>
              <a:rPr lang="en-US" dirty="0" err="1" smtClean="0"/>
              <a:t>Biotransformers</a:t>
            </a:r>
            <a:endParaRPr lang="en-US" dirty="0"/>
          </a:p>
        </p:txBody>
      </p:sp>
      <p:sp>
        <p:nvSpPr>
          <p:cNvPr id="3" name="Content Placeholder 2"/>
          <p:cNvSpPr>
            <a:spLocks noGrp="1"/>
          </p:cNvSpPr>
          <p:nvPr>
            <p:ph idx="1"/>
          </p:nvPr>
        </p:nvSpPr>
        <p:spPr>
          <a:xfrm>
            <a:off x="457200" y="1600200"/>
            <a:ext cx="8229600" cy="3538155"/>
          </a:xfrm>
        </p:spPr>
        <p:txBody>
          <a:bodyPr>
            <a:normAutofit fontScale="92500"/>
          </a:bodyPr>
          <a:lstStyle/>
          <a:p>
            <a:r>
              <a:rPr lang="en-US" dirty="0" smtClean="0"/>
              <a:t>Given a list of compounds can we predict what bacteria will be able to degrade them?</a:t>
            </a:r>
          </a:p>
          <a:p>
            <a:pPr lvl="1"/>
            <a:r>
              <a:rPr lang="en-US" dirty="0" smtClean="0"/>
              <a:t>Does the species encode a gene which directly reacts with the compound of interest?</a:t>
            </a:r>
          </a:p>
          <a:p>
            <a:pPr lvl="1"/>
            <a:r>
              <a:rPr lang="en-US" dirty="0" smtClean="0"/>
              <a:t>Is the species present across samples and abundant within those samples?</a:t>
            </a:r>
          </a:p>
          <a:p>
            <a:r>
              <a:rPr lang="en-US" dirty="0" smtClean="0"/>
              <a:t>Test these predictions on the bench</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1017427970"/>
              </p:ext>
            </p:extLst>
          </p:nvPr>
        </p:nvGraphicFramePr>
        <p:xfrm>
          <a:off x="117587" y="5056149"/>
          <a:ext cx="8913233" cy="1629407"/>
        </p:xfrm>
        <a:graphic>
          <a:graphicData uri="http://schemas.openxmlformats.org/drawingml/2006/table">
            <a:tbl>
              <a:tblPr/>
              <a:tblGrid>
                <a:gridCol w="1222925"/>
                <a:gridCol w="1164130"/>
                <a:gridCol w="881916"/>
                <a:gridCol w="1552172"/>
                <a:gridCol w="975987"/>
                <a:gridCol w="1234683"/>
                <a:gridCol w="870157"/>
                <a:gridCol w="1011263"/>
              </a:tblGrid>
              <a:tr h="192315">
                <a:tc gridSpan="8">
                  <a:txBody>
                    <a:bodyPr/>
                    <a:lstStyle/>
                    <a:p>
                      <a:r>
                        <a:rPr lang="en-US" b="1" dirty="0" smtClean="0"/>
                        <a:t>Bacteria with genes</a:t>
                      </a:r>
                      <a:r>
                        <a:rPr lang="en-US" b="1" baseline="0" dirty="0" smtClean="0"/>
                        <a:t> to process various compounds</a:t>
                      </a:r>
                      <a:endParaRPr lang="en-US" b="1" dirty="0"/>
                    </a:p>
                  </a:txBody>
                  <a:tcPr marL="12488" marR="12488" marT="12488"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dirty="0"/>
                    </a:p>
                  </a:txBody>
                  <a:tcPr marL="12488" marR="12488" marT="12488"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dirty="0"/>
                    </a:p>
                  </a:txBody>
                  <a:tcPr marL="12488" marR="12488" marT="12488"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dirty="0"/>
                    </a:p>
                  </a:txBody>
                  <a:tcPr marL="12488" marR="12488" marT="12488"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dirty="0"/>
                    </a:p>
                  </a:txBody>
                  <a:tcPr marL="12488" marR="12488" marT="12488"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dirty="0"/>
                    </a:p>
                  </a:txBody>
                  <a:tcPr marL="12488" marR="12488" marT="12488"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dirty="0"/>
                    </a:p>
                  </a:txBody>
                  <a:tcPr marL="12488" marR="12488" marT="12488"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dirty="0"/>
                    </a:p>
                  </a:txBody>
                  <a:tcPr marL="12488" marR="12488" marT="12488"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192315">
                <a:tc>
                  <a:txBody>
                    <a:bodyPr/>
                    <a:lstStyle/>
                    <a:p>
                      <a:pPr algn="ctr" fontAlgn="b"/>
                      <a:r>
                        <a:rPr lang="en-US" sz="1400" b="0" i="0" u="none" strike="noStrike" dirty="0">
                          <a:solidFill>
                            <a:srgbClr val="000000"/>
                          </a:solidFill>
                          <a:effectLst/>
                          <a:latin typeface="Arial"/>
                        </a:rPr>
                        <a:t>Bacteria</a:t>
                      </a:r>
                    </a:p>
                  </a:txBody>
                  <a:tcPr marL="12488" marR="12488" marT="12488"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US" sz="1400" b="0" i="0" u="none" strike="noStrike">
                          <a:solidFill>
                            <a:srgbClr val="222222"/>
                          </a:solidFill>
                          <a:effectLst/>
                          <a:latin typeface="Arial"/>
                        </a:rPr>
                        <a:t>Naphthalene</a:t>
                      </a:r>
                    </a:p>
                  </a:txBody>
                  <a:tcPr marL="12488" marR="12488" marT="12488"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US" sz="1400" b="0" i="0" u="none" strike="noStrike">
                          <a:solidFill>
                            <a:srgbClr val="222222"/>
                          </a:solidFill>
                          <a:effectLst/>
                          <a:latin typeface="Arial"/>
                        </a:rPr>
                        <a:t>Chrysene</a:t>
                      </a:r>
                    </a:p>
                  </a:txBody>
                  <a:tcPr marL="12488" marR="12488" marT="12488"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US" sz="1400" b="0" i="0" u="none" strike="noStrike">
                          <a:solidFill>
                            <a:srgbClr val="222222"/>
                          </a:solidFill>
                          <a:effectLst/>
                          <a:latin typeface="Arial"/>
                        </a:rPr>
                        <a:t>Benzo [a] pyrene</a:t>
                      </a:r>
                    </a:p>
                  </a:txBody>
                  <a:tcPr marL="12488" marR="12488" marT="12488"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US" sz="1400" b="0" i="0" u="none" strike="noStrike">
                          <a:solidFill>
                            <a:srgbClr val="222222"/>
                          </a:solidFill>
                          <a:effectLst/>
                          <a:latin typeface="Arial"/>
                        </a:rPr>
                        <a:t>Anthracene</a:t>
                      </a:r>
                    </a:p>
                  </a:txBody>
                  <a:tcPr marL="12488" marR="12488" marT="12488"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US" sz="1400" b="0" i="0" u="none" strike="noStrike" dirty="0" err="1">
                          <a:solidFill>
                            <a:srgbClr val="222222"/>
                          </a:solidFill>
                          <a:effectLst/>
                          <a:latin typeface="Arial"/>
                        </a:rPr>
                        <a:t>Phenanthrene</a:t>
                      </a:r>
                      <a:endParaRPr lang="en-US" sz="1400" b="0" i="0" u="none" strike="noStrike" dirty="0">
                        <a:solidFill>
                          <a:srgbClr val="222222"/>
                        </a:solidFill>
                        <a:effectLst/>
                        <a:latin typeface="Arial"/>
                      </a:endParaRPr>
                    </a:p>
                  </a:txBody>
                  <a:tcPr marL="12488" marR="12488" marT="12488"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Arial"/>
                        </a:rPr>
                        <a:t>Samples Present</a:t>
                      </a:r>
                    </a:p>
                  </a:txBody>
                  <a:tcPr marL="12488" marR="12488" marT="12488"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Arial"/>
                        </a:rPr>
                        <a:t>Average count</a:t>
                      </a:r>
                    </a:p>
                  </a:txBody>
                  <a:tcPr marL="12488" marR="12488" marT="12488"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192315">
                <a:tc>
                  <a:txBody>
                    <a:bodyPr/>
                    <a:lstStyle/>
                    <a:p>
                      <a:pPr algn="ctr" fontAlgn="b"/>
                      <a:r>
                        <a:rPr lang="en-US" sz="1400" b="0" i="0" u="none" strike="noStrike">
                          <a:solidFill>
                            <a:srgbClr val="000000"/>
                          </a:solidFill>
                          <a:effectLst/>
                          <a:latin typeface="Arial"/>
                        </a:rPr>
                        <a:t>Pseudomonas</a:t>
                      </a:r>
                    </a:p>
                  </a:txBody>
                  <a:tcPr marL="12488" marR="12488" marT="12488"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Arial"/>
                        </a:rPr>
                        <a:t>0</a:t>
                      </a:r>
                    </a:p>
                  </a:txBody>
                  <a:tcPr marL="12488" marR="12488" marT="12488"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Arial"/>
                        </a:rPr>
                        <a:t>0</a:t>
                      </a:r>
                    </a:p>
                  </a:txBody>
                  <a:tcPr marL="12488" marR="12488" marT="12488"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Arial"/>
                        </a:rPr>
                        <a:t>1</a:t>
                      </a:r>
                    </a:p>
                  </a:txBody>
                  <a:tcPr marL="12488" marR="12488" marT="12488"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Arial"/>
                        </a:rPr>
                        <a:t>0</a:t>
                      </a:r>
                    </a:p>
                  </a:txBody>
                  <a:tcPr marL="12488" marR="12488" marT="12488"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Arial"/>
                        </a:rPr>
                        <a:t>1</a:t>
                      </a:r>
                    </a:p>
                  </a:txBody>
                  <a:tcPr marL="12488" marR="12488" marT="12488"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Arial"/>
                        </a:rPr>
                        <a:t>55</a:t>
                      </a:r>
                    </a:p>
                  </a:txBody>
                  <a:tcPr marL="12488" marR="12488" marT="12488"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Arial"/>
                        </a:rPr>
                        <a:t>295</a:t>
                      </a:r>
                    </a:p>
                  </a:txBody>
                  <a:tcPr marL="12488" marR="12488" marT="12488"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192315">
                <a:tc>
                  <a:txBody>
                    <a:bodyPr/>
                    <a:lstStyle/>
                    <a:p>
                      <a:pPr algn="ctr" fontAlgn="b"/>
                      <a:r>
                        <a:rPr lang="en-US" sz="1400" b="0" i="0" u="none" strike="noStrike">
                          <a:solidFill>
                            <a:srgbClr val="000000"/>
                          </a:solidFill>
                          <a:effectLst/>
                          <a:latin typeface="Arial"/>
                        </a:rPr>
                        <a:t>Micrococcus</a:t>
                      </a:r>
                    </a:p>
                  </a:txBody>
                  <a:tcPr marL="12488" marR="12488" marT="12488"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Arial"/>
                        </a:rPr>
                        <a:t>0</a:t>
                      </a:r>
                    </a:p>
                  </a:txBody>
                  <a:tcPr marL="12488" marR="12488" marT="12488"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Arial"/>
                        </a:rPr>
                        <a:t>1</a:t>
                      </a:r>
                    </a:p>
                  </a:txBody>
                  <a:tcPr marL="12488" marR="12488" marT="12488"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Arial"/>
                        </a:rPr>
                        <a:t>1</a:t>
                      </a:r>
                    </a:p>
                  </a:txBody>
                  <a:tcPr marL="12488" marR="12488" marT="12488"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Arial"/>
                        </a:rPr>
                        <a:t>1</a:t>
                      </a:r>
                    </a:p>
                  </a:txBody>
                  <a:tcPr marL="12488" marR="12488" marT="12488"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Arial"/>
                        </a:rPr>
                        <a:t>1</a:t>
                      </a:r>
                    </a:p>
                  </a:txBody>
                  <a:tcPr marL="12488" marR="12488" marT="12488"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Arial"/>
                        </a:rPr>
                        <a:t>37</a:t>
                      </a:r>
                    </a:p>
                  </a:txBody>
                  <a:tcPr marL="12488" marR="12488" marT="12488"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Arial"/>
                        </a:rPr>
                        <a:t>47</a:t>
                      </a:r>
                    </a:p>
                  </a:txBody>
                  <a:tcPr marL="12488" marR="12488" marT="12488"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192315">
                <a:tc>
                  <a:txBody>
                    <a:bodyPr/>
                    <a:lstStyle/>
                    <a:p>
                      <a:pPr algn="ctr" fontAlgn="b"/>
                      <a:r>
                        <a:rPr lang="en-US" sz="1400" b="0" i="0" u="none" strike="noStrike">
                          <a:solidFill>
                            <a:srgbClr val="000000"/>
                          </a:solidFill>
                          <a:effectLst/>
                          <a:latin typeface="Arial"/>
                        </a:rPr>
                        <a:t>Alicycliphilus</a:t>
                      </a:r>
                    </a:p>
                  </a:txBody>
                  <a:tcPr marL="12488" marR="12488" marT="12488"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Arial"/>
                        </a:rPr>
                        <a:t>4</a:t>
                      </a:r>
                    </a:p>
                  </a:txBody>
                  <a:tcPr marL="12488" marR="12488" marT="12488"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Arial"/>
                        </a:rPr>
                        <a:t>1</a:t>
                      </a:r>
                    </a:p>
                  </a:txBody>
                  <a:tcPr marL="12488" marR="12488" marT="12488"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Arial"/>
                        </a:rPr>
                        <a:t>4</a:t>
                      </a:r>
                    </a:p>
                  </a:txBody>
                  <a:tcPr marL="12488" marR="12488" marT="12488"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Arial"/>
                        </a:rPr>
                        <a:t>5</a:t>
                      </a:r>
                    </a:p>
                  </a:txBody>
                  <a:tcPr marL="12488" marR="12488" marT="12488"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Arial"/>
                        </a:rPr>
                        <a:t>1</a:t>
                      </a:r>
                    </a:p>
                  </a:txBody>
                  <a:tcPr marL="12488" marR="12488" marT="12488"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Arial"/>
                        </a:rPr>
                        <a:t>23</a:t>
                      </a:r>
                    </a:p>
                  </a:txBody>
                  <a:tcPr marL="12488" marR="12488" marT="12488"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Arial"/>
                        </a:rPr>
                        <a:t>27</a:t>
                      </a:r>
                    </a:p>
                  </a:txBody>
                  <a:tcPr marL="12488" marR="12488" marT="12488"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192315">
                <a:tc>
                  <a:txBody>
                    <a:bodyPr/>
                    <a:lstStyle/>
                    <a:p>
                      <a:pPr algn="ctr" fontAlgn="b"/>
                      <a:r>
                        <a:rPr lang="en-US" sz="1400" b="0" i="0" u="none" strike="noStrike">
                          <a:solidFill>
                            <a:srgbClr val="000000"/>
                          </a:solidFill>
                          <a:effectLst/>
                          <a:latin typeface="Arial"/>
                        </a:rPr>
                        <a:t>Pseudomonas</a:t>
                      </a:r>
                    </a:p>
                  </a:txBody>
                  <a:tcPr marL="12488" marR="12488" marT="12488"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Arial"/>
                        </a:rPr>
                        <a:t>0</a:t>
                      </a:r>
                    </a:p>
                  </a:txBody>
                  <a:tcPr marL="12488" marR="12488" marT="12488"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Arial"/>
                        </a:rPr>
                        <a:t>0</a:t>
                      </a:r>
                    </a:p>
                  </a:txBody>
                  <a:tcPr marL="12488" marR="12488" marT="12488"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Arial"/>
                        </a:rPr>
                        <a:t>1</a:t>
                      </a:r>
                    </a:p>
                  </a:txBody>
                  <a:tcPr marL="12488" marR="12488" marT="12488"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Arial"/>
                        </a:rPr>
                        <a:t>0</a:t>
                      </a:r>
                    </a:p>
                  </a:txBody>
                  <a:tcPr marL="12488" marR="12488" marT="12488"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Arial"/>
                        </a:rPr>
                        <a:t>1</a:t>
                      </a:r>
                    </a:p>
                  </a:txBody>
                  <a:tcPr marL="12488" marR="12488" marT="12488"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Arial"/>
                        </a:rPr>
                        <a:t>53</a:t>
                      </a:r>
                    </a:p>
                  </a:txBody>
                  <a:tcPr marL="12488" marR="12488" marT="12488"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Arial"/>
                        </a:rPr>
                        <a:t>12</a:t>
                      </a:r>
                    </a:p>
                  </a:txBody>
                  <a:tcPr marL="12488" marR="12488" marT="12488"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76689686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 Directions</a:t>
            </a:r>
            <a:endParaRPr lang="en-US" dirty="0"/>
          </a:p>
        </p:txBody>
      </p:sp>
      <p:sp>
        <p:nvSpPr>
          <p:cNvPr id="5" name="Content Placeholder 4"/>
          <p:cNvSpPr>
            <a:spLocks noGrp="1"/>
          </p:cNvSpPr>
          <p:nvPr>
            <p:ph idx="1"/>
          </p:nvPr>
        </p:nvSpPr>
        <p:spPr>
          <a:xfrm>
            <a:off x="457200" y="1600200"/>
            <a:ext cx="8229600" cy="1706311"/>
          </a:xfrm>
        </p:spPr>
        <p:txBody>
          <a:bodyPr>
            <a:normAutofit/>
          </a:bodyPr>
          <a:lstStyle/>
          <a:p>
            <a:r>
              <a:rPr lang="en-US" sz="2400" dirty="0" smtClean="0"/>
              <a:t>Integrate </a:t>
            </a:r>
            <a:r>
              <a:rPr lang="en-US" sz="2400" dirty="0" err="1" smtClean="0"/>
              <a:t>metatranscriptome</a:t>
            </a:r>
            <a:r>
              <a:rPr lang="en-US" sz="2400" dirty="0" smtClean="0"/>
              <a:t> data with predicted and measured </a:t>
            </a:r>
            <a:r>
              <a:rPr lang="en-US" sz="2400" dirty="0" err="1" smtClean="0"/>
              <a:t>metagenome</a:t>
            </a:r>
            <a:r>
              <a:rPr lang="en-US" sz="2400" dirty="0" smtClean="0"/>
              <a:t> levels</a:t>
            </a:r>
          </a:p>
          <a:p>
            <a:r>
              <a:rPr lang="en-US" sz="2400" dirty="0" smtClean="0"/>
              <a:t>Integrate </a:t>
            </a:r>
            <a:r>
              <a:rPr lang="en-US" sz="2400" dirty="0"/>
              <a:t>data from bacteria with human and exposure </a:t>
            </a:r>
            <a:r>
              <a:rPr lang="en-US" sz="2400" dirty="0" smtClean="0"/>
              <a:t>data</a:t>
            </a:r>
            <a:endParaRPr lang="en-US" sz="2400" dirty="0"/>
          </a:p>
        </p:txBody>
      </p:sp>
      <p:sp>
        <p:nvSpPr>
          <p:cNvPr id="4" name="Title 1"/>
          <p:cNvSpPr txBox="1">
            <a:spLocks/>
          </p:cNvSpPr>
          <p:nvPr/>
        </p:nvSpPr>
        <p:spPr>
          <a:xfrm>
            <a:off x="457200" y="3507888"/>
            <a:ext cx="8229600" cy="493646"/>
          </a:xfrm>
          <a:prstGeom prst="rect">
            <a:avLst/>
          </a:prstGeom>
        </p:spPr>
        <p:txBody>
          <a:bodyPr vert="horz" lIns="91440" tIns="45720" rIns="91440" bIns="45720" rtlCol="0" anchor="ctr">
            <a:normAutofit fontScale="700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smtClean="0"/>
              <a:t>Acknowledgements</a:t>
            </a:r>
            <a:endParaRPr lang="en-US" dirty="0"/>
          </a:p>
        </p:txBody>
      </p:sp>
      <p:sp>
        <p:nvSpPr>
          <p:cNvPr id="6" name="Content Placeholder 2"/>
          <p:cNvSpPr txBox="1">
            <a:spLocks/>
          </p:cNvSpPr>
          <p:nvPr/>
        </p:nvSpPr>
        <p:spPr>
          <a:xfrm>
            <a:off x="457200" y="4171460"/>
            <a:ext cx="4038600" cy="1954703"/>
          </a:xfrm>
          <a:prstGeom prst="rect">
            <a:avLst/>
          </a:prstGeom>
        </p:spPr>
        <p:txBody>
          <a:bodyPr vert="horz" lIns="91440" tIns="45720" rIns="91440" bIns="45720" rtlCol="0">
            <a:normAutofit fontScale="475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dirty="0" err="1" smtClean="0"/>
              <a:t>Lozupone</a:t>
            </a:r>
            <a:r>
              <a:rPr lang="en-US" dirty="0" smtClean="0"/>
              <a:t> Lab:</a:t>
            </a:r>
          </a:p>
          <a:p>
            <a:pPr lvl="1"/>
            <a:r>
              <a:rPr lang="en-US" dirty="0" smtClean="0"/>
              <a:t>Catherine </a:t>
            </a:r>
            <a:r>
              <a:rPr lang="en-US" dirty="0" err="1" smtClean="0"/>
              <a:t>Lozupone</a:t>
            </a:r>
            <a:endParaRPr lang="en-US" dirty="0" smtClean="0"/>
          </a:p>
          <a:p>
            <a:pPr lvl="1"/>
            <a:r>
              <a:rPr lang="en-US" dirty="0" smtClean="0"/>
              <a:t>Moshe Rhodes</a:t>
            </a:r>
          </a:p>
          <a:p>
            <a:pPr lvl="1"/>
            <a:r>
              <a:rPr lang="en-US" dirty="0" smtClean="0"/>
              <a:t>Jody Donnelly</a:t>
            </a:r>
          </a:p>
          <a:p>
            <a:r>
              <a:rPr lang="en-US" dirty="0" err="1" smtClean="0"/>
              <a:t>Reisdorph</a:t>
            </a:r>
            <a:r>
              <a:rPr lang="en-US" dirty="0" smtClean="0"/>
              <a:t> Lab:</a:t>
            </a:r>
          </a:p>
          <a:p>
            <a:pPr lvl="1"/>
            <a:r>
              <a:rPr lang="en-US" dirty="0" smtClean="0"/>
              <a:t>Nichole </a:t>
            </a:r>
            <a:r>
              <a:rPr lang="en-US" dirty="0" err="1" smtClean="0"/>
              <a:t>Reisdorph</a:t>
            </a:r>
            <a:endParaRPr lang="en-US" dirty="0" smtClean="0"/>
          </a:p>
          <a:p>
            <a:pPr lvl="1"/>
            <a:r>
              <a:rPr lang="en-US" dirty="0" smtClean="0"/>
              <a:t>Kevin Quinn</a:t>
            </a:r>
          </a:p>
          <a:p>
            <a:r>
              <a:rPr lang="en-US" dirty="0" smtClean="0"/>
              <a:t>David Schwartz</a:t>
            </a:r>
          </a:p>
          <a:p>
            <a:r>
              <a:rPr lang="en-US" dirty="0" err="1" smtClean="0"/>
              <a:t>Ivana</a:t>
            </a:r>
            <a:r>
              <a:rPr lang="en-US" dirty="0" smtClean="0"/>
              <a:t> Yang</a:t>
            </a:r>
            <a:endParaRPr lang="en-US" dirty="0"/>
          </a:p>
        </p:txBody>
      </p:sp>
      <p:sp>
        <p:nvSpPr>
          <p:cNvPr id="7" name="Content Placeholder 3"/>
          <p:cNvSpPr txBox="1">
            <a:spLocks/>
          </p:cNvSpPr>
          <p:nvPr/>
        </p:nvSpPr>
        <p:spPr>
          <a:xfrm>
            <a:off x="4648200" y="4171460"/>
            <a:ext cx="4038600" cy="1954703"/>
          </a:xfrm>
          <a:prstGeom prst="rect">
            <a:avLst/>
          </a:prstGeom>
        </p:spPr>
        <p:txBody>
          <a:bodyPr>
            <a:normAutofit fontScale="40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mtClean="0"/>
              <a:t>Elizabeth Davidson</a:t>
            </a:r>
          </a:p>
          <a:p>
            <a:r>
              <a:rPr lang="en-US" smtClean="0"/>
              <a:t>Corrine Hennessy</a:t>
            </a:r>
          </a:p>
          <a:p>
            <a:r>
              <a:rPr lang="en-US" smtClean="0"/>
              <a:t>Andy Liu</a:t>
            </a:r>
          </a:p>
          <a:p>
            <a:r>
              <a:rPr lang="en-US" smtClean="0"/>
              <a:t>Stan Szefler</a:t>
            </a:r>
          </a:p>
          <a:p>
            <a:r>
              <a:rPr lang="en-US" smtClean="0"/>
              <a:t>Brett Haberstick</a:t>
            </a:r>
          </a:p>
          <a:p>
            <a:r>
              <a:rPr lang="en-US" smtClean="0"/>
              <a:t>Allison Schiltz</a:t>
            </a:r>
          </a:p>
          <a:p>
            <a:r>
              <a:rPr lang="en-US" smtClean="0"/>
              <a:t>Lisa Cicutto</a:t>
            </a:r>
          </a:p>
          <a:p>
            <a:endParaRPr lang="en-US" smtClean="0"/>
          </a:p>
          <a:p>
            <a:r>
              <a:rPr lang="en-US" smtClean="0"/>
              <a:t>Computational Bioscience Program</a:t>
            </a:r>
          </a:p>
          <a:p>
            <a:endParaRPr lang="en-US" dirty="0"/>
          </a:p>
        </p:txBody>
      </p:sp>
    </p:spTree>
    <p:extLst>
      <p:ext uri="{BB962C8B-B14F-4D97-AF65-F5344CB8AC3E}">
        <p14:creationId xmlns:p14="http://schemas.microsoft.com/office/powerpoint/2010/main" val="141006767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4977</TotalTime>
  <Words>1006</Words>
  <Application>Microsoft Macintosh PowerPoint</Application>
  <PresentationFormat>On-screen Show (4:3)</PresentationFormat>
  <Paragraphs>146</Paragraphs>
  <Slides>6</Slides>
  <Notes>6</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Integrating Data in a Microbiome Context </vt:lpstr>
      <vt:lpstr>Nasal Microbiome as Air Purifier</vt:lpstr>
      <vt:lpstr>Integrating Various Data Types</vt:lpstr>
      <vt:lpstr>Visualizing Metabolic Activity of a Microbiome</vt:lpstr>
      <vt:lpstr>Predicting PAH Biotransformers</vt:lpstr>
      <vt:lpstr>Future Directions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Integrating Data in a Microbiome Context </dc:title>
  <dc:creator>Michael Shaffer</dc:creator>
  <cp:lastModifiedBy>Kathy Thomas</cp:lastModifiedBy>
  <cp:revision>53</cp:revision>
  <dcterms:created xsi:type="dcterms:W3CDTF">2014-12-01T16:09:35Z</dcterms:created>
  <dcterms:modified xsi:type="dcterms:W3CDTF">2014-12-11T14:19:55Z</dcterms:modified>
</cp:coreProperties>
</file>